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63"/>
  </p:notesMasterIdLst>
  <p:sldIdLst>
    <p:sldId id="3144" r:id="rId5"/>
    <p:sldId id="258" r:id="rId6"/>
    <p:sldId id="3124" r:id="rId7"/>
    <p:sldId id="1367" r:id="rId8"/>
    <p:sldId id="1395" r:id="rId9"/>
    <p:sldId id="1399" r:id="rId10"/>
    <p:sldId id="1400" r:id="rId11"/>
    <p:sldId id="1398" r:id="rId12"/>
    <p:sldId id="1462" r:id="rId13"/>
    <p:sldId id="1404" r:id="rId14"/>
    <p:sldId id="1463" r:id="rId15"/>
    <p:sldId id="1407" r:id="rId16"/>
    <p:sldId id="1406" r:id="rId17"/>
    <p:sldId id="1403" r:id="rId18"/>
    <p:sldId id="1409" r:id="rId19"/>
    <p:sldId id="3150" r:id="rId20"/>
    <p:sldId id="1465" r:id="rId21"/>
    <p:sldId id="1425" r:id="rId22"/>
    <p:sldId id="1426" r:id="rId23"/>
    <p:sldId id="1427" r:id="rId24"/>
    <p:sldId id="1428" r:id="rId25"/>
    <p:sldId id="1429" r:id="rId26"/>
    <p:sldId id="1430" r:id="rId27"/>
    <p:sldId id="1431" r:id="rId28"/>
    <p:sldId id="1420" r:id="rId29"/>
    <p:sldId id="1421" r:id="rId30"/>
    <p:sldId id="1466" r:id="rId31"/>
    <p:sldId id="1432" r:id="rId32"/>
    <p:sldId id="1424" r:id="rId33"/>
    <p:sldId id="1433" r:id="rId34"/>
    <p:sldId id="1434" r:id="rId35"/>
    <p:sldId id="1435" r:id="rId36"/>
    <p:sldId id="1436" r:id="rId37"/>
    <p:sldId id="3151" r:id="rId38"/>
    <p:sldId id="1469" r:id="rId39"/>
    <p:sldId id="1439" r:id="rId40"/>
    <p:sldId id="3152" r:id="rId41"/>
    <p:sldId id="1441" r:id="rId42"/>
    <p:sldId id="1442" r:id="rId43"/>
    <p:sldId id="1443" r:id="rId44"/>
    <p:sldId id="1444" r:id="rId45"/>
    <p:sldId id="3153" r:id="rId46"/>
    <p:sldId id="1448" r:id="rId47"/>
    <p:sldId id="1449" r:id="rId48"/>
    <p:sldId id="1450" r:id="rId49"/>
    <p:sldId id="1472" r:id="rId50"/>
    <p:sldId id="1454" r:id="rId51"/>
    <p:sldId id="3154" r:id="rId52"/>
    <p:sldId id="1422" r:id="rId53"/>
    <p:sldId id="1455" r:id="rId54"/>
    <p:sldId id="1456" r:id="rId55"/>
    <p:sldId id="1457" r:id="rId56"/>
    <p:sldId id="1458" r:id="rId57"/>
    <p:sldId id="1459" r:id="rId58"/>
    <p:sldId id="1460" r:id="rId59"/>
    <p:sldId id="1394" r:id="rId60"/>
    <p:sldId id="3155" r:id="rId61"/>
    <p:sldId id="262"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D72"/>
    <a:srgbClr val="64A70B"/>
    <a:srgbClr val="4D4D4D"/>
    <a:srgbClr val="407EC9"/>
    <a:srgbClr val="65A70B"/>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38" autoAdjust="0"/>
    <p:restoredTop sz="94699" autoAdjust="0"/>
  </p:normalViewPr>
  <p:slideViewPr>
    <p:cSldViewPr snapToGrid="0">
      <p:cViewPr varScale="1">
        <p:scale>
          <a:sx n="59" d="100"/>
          <a:sy n="59" d="100"/>
        </p:scale>
        <p:origin x="968"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el Holden" userId="afb15dd3-f2e8-490f-b6e7-c5639823fa16" providerId="ADAL" clId="{08027D89-CE57-4BF5-A113-3B81ADBD4D7A}"/>
    <pc:docChg chg="modSld">
      <pc:chgData name="Michael Holden" userId="afb15dd3-f2e8-490f-b6e7-c5639823fa16" providerId="ADAL" clId="{08027D89-CE57-4BF5-A113-3B81ADBD4D7A}" dt="2026-04-28T20:14:31.688" v="0" actId="14100"/>
      <pc:docMkLst>
        <pc:docMk/>
      </pc:docMkLst>
      <pc:sldChg chg="modSp mod">
        <pc:chgData name="Michael Holden" userId="afb15dd3-f2e8-490f-b6e7-c5639823fa16" providerId="ADAL" clId="{08027D89-CE57-4BF5-A113-3B81ADBD4D7A}" dt="2026-04-28T20:14:31.688" v="0" actId="14100"/>
        <pc:sldMkLst>
          <pc:docMk/>
          <pc:sldMk cId="806913089" sldId="1462"/>
        </pc:sldMkLst>
        <pc:spChg chg="mod">
          <ac:chgData name="Michael Holden" userId="afb15dd3-f2e8-490f-b6e7-c5639823fa16" providerId="ADAL" clId="{08027D89-CE57-4BF5-A113-3B81ADBD4D7A}" dt="2026-04-28T20:14:31.688" v="0" actId="14100"/>
          <ac:spMkLst>
            <pc:docMk/>
            <pc:sldMk cId="806913089" sldId="1462"/>
            <ac:spMk id="3" creationId="{399291BE-F3EC-4108-A5F7-09954784B7B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C87A73-8A4D-4FD9-AC67-91C349A072FB}" type="datetimeFigureOut">
              <a:rPr lang="en-US" smtClean="0"/>
              <a:t>4/28/2026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EA8537-2DDA-4155-90C6-4363F60B4642}" type="slidenum">
              <a:rPr lang="en-US" smtClean="0"/>
              <a:t>‹#›</a:t>
            </a:fld>
            <a:endParaRPr lang="en-US"/>
          </a:p>
        </p:txBody>
      </p:sp>
    </p:spTree>
    <p:extLst>
      <p:ext uri="{BB962C8B-B14F-4D97-AF65-F5344CB8AC3E}">
        <p14:creationId xmlns:p14="http://schemas.microsoft.com/office/powerpoint/2010/main" val="2980858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0EA8537-2DDA-4155-90C6-4363F60B4642}" type="slidenum">
              <a:rPr lang="en-US" smtClean="0"/>
              <a:t>1</a:t>
            </a:fld>
            <a:endParaRPr lang="en-US"/>
          </a:p>
        </p:txBody>
      </p:sp>
    </p:spTree>
    <p:extLst>
      <p:ext uri="{BB962C8B-B14F-4D97-AF65-F5344CB8AC3E}">
        <p14:creationId xmlns:p14="http://schemas.microsoft.com/office/powerpoint/2010/main" val="18470732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A7F850-DFBA-42C8-A611-5905941A938B}" type="slidenum">
              <a:rPr lang="en-US" smtClean="0"/>
              <a:t>4</a:t>
            </a:fld>
            <a:endParaRPr lang="en-US" dirty="0"/>
          </a:p>
        </p:txBody>
      </p:sp>
    </p:spTree>
    <p:extLst>
      <p:ext uri="{BB962C8B-B14F-4D97-AF65-F5344CB8AC3E}">
        <p14:creationId xmlns:p14="http://schemas.microsoft.com/office/powerpoint/2010/main" val="1613460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9EB4838-5365-2D4D-BCA2-80E2F562F3A6}" type="slidenum">
              <a:rPr lang="en-US" smtClean="0"/>
              <a:pPr/>
              <a:t>56</a:t>
            </a:fld>
            <a:endParaRPr lang="en-US"/>
          </a:p>
        </p:txBody>
      </p:sp>
    </p:spTree>
    <p:extLst>
      <p:ext uri="{BB962C8B-B14F-4D97-AF65-F5344CB8AC3E}">
        <p14:creationId xmlns:p14="http://schemas.microsoft.com/office/powerpoint/2010/main" val="26500967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5153503" y="1495754"/>
            <a:ext cx="1911103" cy="1771494"/>
          </a:xfrm>
          <a:prstGeom prst="rect">
            <a:avLst/>
          </a:prstGeom>
        </p:spPr>
      </p:pic>
    </p:spTree>
    <p:extLst>
      <p:ext uri="{BB962C8B-B14F-4D97-AF65-F5344CB8AC3E}">
        <p14:creationId xmlns:p14="http://schemas.microsoft.com/office/powerpoint/2010/main" val="1323067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CA5DA-3D82-E78F-B4BD-E79BE85A80D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45F3CE-BBCF-4555-3DFD-885D8A472B69}"/>
              </a:ext>
            </a:extLst>
          </p:cNvPr>
          <p:cNvSpPr>
            <a:spLocks noGrp="1"/>
          </p:cNvSpPr>
          <p:nvPr>
            <p:ph type="dt" sz="half" idx="10"/>
          </p:nvPr>
        </p:nvSpPr>
        <p:spPr/>
        <p:txBody>
          <a:bodyPr/>
          <a:lstStyle/>
          <a:p>
            <a:fld id="{26BDB207-300A-48E5-84D2-6F45F6A34726}" type="datetimeFigureOut">
              <a:rPr lang="en-US" smtClean="0"/>
              <a:t>4/28/2026</a:t>
            </a:fld>
            <a:endParaRPr lang="en-US"/>
          </a:p>
        </p:txBody>
      </p:sp>
      <p:sp>
        <p:nvSpPr>
          <p:cNvPr id="4" name="Footer Placeholder 3">
            <a:extLst>
              <a:ext uri="{FF2B5EF4-FFF2-40B4-BE49-F238E27FC236}">
                <a16:creationId xmlns:a16="http://schemas.microsoft.com/office/drawing/2014/main" id="{AED5A953-81A6-AB1F-58B5-A867B869C18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670B20-BFDE-CE94-0D5B-676BDDF4B9F4}"/>
              </a:ext>
            </a:extLst>
          </p:cNvPr>
          <p:cNvSpPr>
            <a:spLocks noGrp="1"/>
          </p:cNvSpPr>
          <p:nvPr>
            <p:ph type="sldNum" sz="quarter" idx="12"/>
          </p:nvPr>
        </p:nvSpPr>
        <p:spPr/>
        <p:txBody>
          <a:bodyPr/>
          <a:lstStyle/>
          <a:p>
            <a:fld id="{1277DE52-B618-40CC-839F-2E62424CB6E4}" type="slidenum">
              <a:rPr lang="en-US" smtClean="0"/>
              <a:t>‹#›</a:t>
            </a:fld>
            <a:endParaRPr lang="en-US"/>
          </a:p>
        </p:txBody>
      </p:sp>
    </p:spTree>
    <p:extLst>
      <p:ext uri="{BB962C8B-B14F-4D97-AF65-F5344CB8AC3E}">
        <p14:creationId xmlns:p14="http://schemas.microsoft.com/office/powerpoint/2010/main" val="231061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4F4EB3-8C1A-4326-929C-E44945C02B2B}" type="datetime1">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DDCD5-0FF9-4928-9BCF-C4CAA147B9D7}" type="slidenum">
              <a:rPr lang="en-US" smtClean="0"/>
              <a:t>‹#›</a:t>
            </a:fld>
            <a:endParaRPr lang="en-US"/>
          </a:p>
        </p:txBody>
      </p:sp>
    </p:spTree>
    <p:extLst>
      <p:ext uri="{BB962C8B-B14F-4D97-AF65-F5344CB8AC3E}">
        <p14:creationId xmlns:p14="http://schemas.microsoft.com/office/powerpoint/2010/main" val="448170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peaker Slide Log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1837146F-D666-45D5-B7AC-FDCBAC414DF6}" type="datetime1">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FDDCD5-0FF9-4928-9BCF-C4CAA147B9D7}" type="slidenum">
              <a:rPr lang="en-US" smtClean="0"/>
              <a:t>‹#›</a:t>
            </a:fld>
            <a:endParaRPr lang="en-US"/>
          </a:p>
        </p:txBody>
      </p:sp>
    </p:spTree>
    <p:extLst>
      <p:ext uri="{BB962C8B-B14F-4D97-AF65-F5344CB8AC3E}">
        <p14:creationId xmlns:p14="http://schemas.microsoft.com/office/powerpoint/2010/main" val="41527008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hank You Slide Blue">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F08F806B-EBD9-4964-B9F9-4F3FC197CB7C}" type="datetime1">
              <a:rPr lang="en-US" smtClean="0"/>
              <a:t>4/28/2026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FDDCD5-0FF9-4928-9BCF-C4CAA147B9D7}" type="slidenum">
              <a:rPr lang="en-US" smtClean="0"/>
              <a:t>‹#›</a:t>
            </a:fld>
            <a:endParaRPr lang="en-US"/>
          </a:p>
        </p:txBody>
      </p:sp>
    </p:spTree>
    <p:extLst>
      <p:ext uri="{BB962C8B-B14F-4D97-AF65-F5344CB8AC3E}">
        <p14:creationId xmlns:p14="http://schemas.microsoft.com/office/powerpoint/2010/main" val="49628114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A4B59B-4306-4426-9A3F-806ACA36BA6E}" type="datetime1">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FDDCD5-0FF9-4928-9BCF-C4CAA147B9D7}" type="slidenum">
              <a:rPr lang="en-US" smtClean="0"/>
              <a:t>‹#›</a:t>
            </a:fld>
            <a:endParaRPr lang="en-US"/>
          </a:p>
        </p:txBody>
      </p:sp>
    </p:spTree>
    <p:extLst>
      <p:ext uri="{BB962C8B-B14F-4D97-AF65-F5344CB8AC3E}">
        <p14:creationId xmlns:p14="http://schemas.microsoft.com/office/powerpoint/2010/main" val="3136043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Blue">
    <p:bg>
      <p:bgPr>
        <a:solidFill>
          <a:schemeClr val="bg1">
            <a:alpha val="99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FCA2BA-5BE1-41C9-93D3-49D39D2CD542}" type="datetime1">
              <a:rPr lang="en-US" smtClean="0"/>
              <a:t>4/28/2026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FDDCD5-0FF9-4928-9BCF-C4CAA147B9D7}" type="slidenum">
              <a:rPr lang="en-US" smtClean="0"/>
              <a:t>‹#›</a:t>
            </a:fld>
            <a:endParaRPr lang="en-US"/>
          </a:p>
        </p:txBody>
      </p:sp>
      <p:sp>
        <p:nvSpPr>
          <p:cNvPr id="10" name="Rectangle 9">
            <a:extLst>
              <a:ext uri="{FF2B5EF4-FFF2-40B4-BE49-F238E27FC236}">
                <a16:creationId xmlns:a16="http://schemas.microsoft.com/office/drawing/2014/main" id="{BF338AE7-BE3A-4B6C-853B-5BC8D25B21CA}"/>
              </a:ext>
            </a:extLst>
          </p:cNvPr>
          <p:cNvSpPr/>
          <p:nvPr userDrawn="1"/>
        </p:nvSpPr>
        <p:spPr>
          <a:xfrm>
            <a:off x="0" y="1399003"/>
            <a:ext cx="12192000" cy="4059993"/>
          </a:xfrm>
          <a:prstGeom prst="rect">
            <a:avLst/>
          </a:prstGeom>
          <a:solidFill>
            <a:schemeClr val="bg1">
              <a:lumMod val="95000"/>
              <a:alpha val="8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F9C0873C-3036-A3B9-B197-D65198330DA1}"/>
              </a:ext>
            </a:extLst>
          </p:cNvPr>
          <p:cNvPicPr>
            <a:picLocks noChangeAspect="1"/>
          </p:cNvPicPr>
          <p:nvPr userDrawn="1"/>
        </p:nvPicPr>
        <p:blipFill rotWithShape="1">
          <a:blip r:embed="rId2">
            <a:alphaModFix amt="23000"/>
            <a:extLst>
              <a:ext uri="{28A0092B-C50C-407E-A947-70E740481C1C}">
                <a14:useLocalDpi xmlns:a14="http://schemas.microsoft.com/office/drawing/2010/main" val="0"/>
              </a:ext>
            </a:extLst>
          </a:blip>
          <a:srcRect t="22703" b="22703"/>
          <a:stretch/>
        </p:blipFill>
        <p:spPr>
          <a:xfrm>
            <a:off x="0" y="1399002"/>
            <a:ext cx="12192000" cy="4059993"/>
          </a:xfrm>
          <a:prstGeom prst="rect">
            <a:avLst/>
          </a:prstGeom>
        </p:spPr>
      </p:pic>
      <p:sp>
        <p:nvSpPr>
          <p:cNvPr id="5" name="Rectangle 4">
            <a:extLst>
              <a:ext uri="{FF2B5EF4-FFF2-40B4-BE49-F238E27FC236}">
                <a16:creationId xmlns:a16="http://schemas.microsoft.com/office/drawing/2014/main" id="{DDC842D3-E4A1-B20D-25D7-F100E68C4293}"/>
              </a:ext>
            </a:extLst>
          </p:cNvPr>
          <p:cNvSpPr/>
          <p:nvPr userDrawn="1"/>
        </p:nvSpPr>
        <p:spPr>
          <a:xfrm>
            <a:off x="9131593" y="85458"/>
            <a:ext cx="2935069" cy="10682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1074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DBDBFA-998E-4F78-9300-49228623B4AE}" type="datetime1">
              <a:rPr lang="en-US" smtClean="0"/>
              <a:t>4/28/2026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DDCD5-0FF9-4928-9BCF-C4CAA147B9D7}" type="slidenum">
              <a:rPr lang="en-US" smtClean="0"/>
              <a:t>‹#›</a:t>
            </a:fld>
            <a:endParaRPr lang="en-US"/>
          </a:p>
        </p:txBody>
      </p:sp>
    </p:spTree>
    <p:extLst>
      <p:ext uri="{BB962C8B-B14F-4D97-AF65-F5344CB8AC3E}">
        <p14:creationId xmlns:p14="http://schemas.microsoft.com/office/powerpoint/2010/main" val="13807072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AB3EF8F-4672-4EF6-9DB7-D10EF63E6AF7}" type="datetime1">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DDCD5-0FF9-4928-9BCF-C4CAA147B9D7}" type="slidenum">
              <a:rPr lang="en-US" smtClean="0"/>
              <a:t>‹#›</a:t>
            </a:fld>
            <a:endParaRPr lang="en-US"/>
          </a:p>
        </p:txBody>
      </p:sp>
    </p:spTree>
    <p:extLst>
      <p:ext uri="{BB962C8B-B14F-4D97-AF65-F5344CB8AC3E}">
        <p14:creationId xmlns:p14="http://schemas.microsoft.com/office/powerpoint/2010/main" val="2739577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881D12-474F-4586-8CE8-0859EA129CD4}" type="datetime1">
              <a:rPr lang="en-US" smtClean="0"/>
              <a:t>4/28/2026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DDCD5-0FF9-4928-9BCF-C4CAA147B9D7}" type="slidenum">
              <a:rPr lang="en-US" smtClean="0"/>
              <a:t>‹#›</a:t>
            </a:fld>
            <a:endParaRPr lang="en-US"/>
          </a:p>
        </p:txBody>
      </p:sp>
    </p:spTree>
    <p:extLst>
      <p:ext uri="{BB962C8B-B14F-4D97-AF65-F5344CB8AC3E}">
        <p14:creationId xmlns:p14="http://schemas.microsoft.com/office/powerpoint/2010/main" val="1882262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496605"/>
          </a:xfrm>
          <a:prstGeom prst="rect">
            <a:avLst/>
          </a:prstGeom>
        </p:spPr>
        <p:txBody>
          <a:bodyPr vert="horz" lIns="91440" tIns="45720" rIns="91440" bIns="45720" rtlCol="0" anchor="ctr">
            <a:noAutofit/>
          </a:bodyPr>
          <a:lstStyle/>
          <a:p>
            <a:r>
              <a:rPr lang="en-US"/>
              <a:t>Click to edit Master title style</a:t>
            </a:r>
          </a:p>
        </p:txBody>
      </p:sp>
      <p:sp>
        <p:nvSpPr>
          <p:cNvPr id="8" name="Rectangle 7">
            <a:extLst>
              <a:ext uri="{FF2B5EF4-FFF2-40B4-BE49-F238E27FC236}">
                <a16:creationId xmlns:a16="http://schemas.microsoft.com/office/drawing/2014/main" id="{9EA6F9DF-5234-FD61-4D2D-6A06D93C1625}"/>
              </a:ext>
            </a:extLst>
          </p:cNvPr>
          <p:cNvSpPr/>
          <p:nvPr userDrawn="1"/>
        </p:nvSpPr>
        <p:spPr>
          <a:xfrm>
            <a:off x="11463250" y="6441583"/>
            <a:ext cx="728749" cy="293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latin typeface="+mj-lt"/>
            </a:endParaRP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00087" y="6441584"/>
            <a:ext cx="2743200" cy="293959"/>
          </a:xfrm>
          <a:prstGeom prst="rect">
            <a:avLst/>
          </a:prstGeom>
        </p:spPr>
        <p:txBody>
          <a:bodyPr vert="horz" lIns="91440" tIns="45720" rIns="91440" bIns="45720" rtlCol="0" anchor="ctr"/>
          <a:lstStyle>
            <a:lvl1pPr algn="l">
              <a:defRPr sz="800">
                <a:solidFill>
                  <a:schemeClr val="tx1">
                    <a:lumMod val="85000"/>
                    <a:lumOff val="15000"/>
                  </a:schemeClr>
                </a:solidFill>
              </a:defRPr>
            </a:lvl1pPr>
          </a:lstStyle>
          <a:p>
            <a:fld id="{23E1DF05-9E4E-40FA-8AF1-47B00639F5F3}" type="datetime1">
              <a:rPr lang="en-US" smtClean="0"/>
              <a:t>4/28/2026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131593" y="6441584"/>
            <a:ext cx="2743200" cy="285784"/>
          </a:xfrm>
          <a:prstGeom prst="rect">
            <a:avLst/>
          </a:prstGeom>
        </p:spPr>
        <p:txBody>
          <a:bodyPr vert="horz" lIns="91440" tIns="45720" rIns="91440" bIns="45720" rtlCol="0" anchor="ctr"/>
          <a:lstStyle>
            <a:lvl1pPr algn="r">
              <a:defRPr sz="800">
                <a:solidFill>
                  <a:schemeClr val="tx1">
                    <a:lumMod val="85000"/>
                    <a:lumOff val="15000"/>
                  </a:schemeClr>
                </a:solidFill>
              </a:defRPr>
            </a:lvl1pPr>
          </a:lstStyle>
          <a:p>
            <a:fld id="{22FDDCD5-0FF9-4928-9BCF-C4CAA147B9D7}" type="slidenum">
              <a:rPr lang="en-US" smtClean="0"/>
              <a:pPr/>
              <a:t>‹#›</a:t>
            </a:fld>
            <a:endParaRPr lang="en-US"/>
          </a:p>
        </p:txBody>
      </p:sp>
      <p:pic>
        <p:nvPicPr>
          <p:cNvPr id="7" name="Picture 6">
            <a:extLst>
              <a:ext uri="{FF2B5EF4-FFF2-40B4-BE49-F238E27FC236}">
                <a16:creationId xmlns:a16="http://schemas.microsoft.com/office/drawing/2014/main" id="{CDD39318-7157-2B09-004B-3FA31F2176F3}"/>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10498015" y="452475"/>
            <a:ext cx="1236261" cy="223872"/>
          </a:xfrm>
          <a:prstGeom prst="rect">
            <a:avLst/>
          </a:prstGeom>
        </p:spPr>
      </p:pic>
    </p:spTree>
    <p:extLst>
      <p:ext uri="{BB962C8B-B14F-4D97-AF65-F5344CB8AC3E}">
        <p14:creationId xmlns:p14="http://schemas.microsoft.com/office/powerpoint/2010/main" val="353399816"/>
      </p:ext>
    </p:extLst>
  </p:cSld>
  <p:clrMap bg1="lt1" tx1="dk1" bg2="lt2" tx2="dk2" accent1="accent1" accent2="accent2" accent3="accent3" accent4="accent4" accent5="accent5" accent6="accent6" hlink="hlink" folHlink="folHlink"/>
  <p:sldLayoutIdLst>
    <p:sldLayoutId id="2147483650" r:id="rId1"/>
    <p:sldLayoutId id="2147483649" r:id="rId2"/>
    <p:sldLayoutId id="2147483654" r:id="rId3"/>
    <p:sldLayoutId id="2147483660" r:id="rId4"/>
    <p:sldLayoutId id="2147483655" r:id="rId5"/>
    <p:sldLayoutId id="2147483664" r:id="rId6"/>
    <p:sldLayoutId id="2147483657" r:id="rId7"/>
    <p:sldLayoutId id="2147483658" r:id="rId8"/>
    <p:sldLayoutId id="2147483659" r:id="rId9"/>
    <p:sldLayoutId id="2147483665" r:id="rId10"/>
  </p:sldLayoutIdLst>
  <p:hf hdr="0" ftr="0"/>
  <p:txStyles>
    <p:titleStyle>
      <a:lvl1pPr algn="l" defTabSz="914400" rtl="0" eaLnBrk="1" latinLnBrk="0" hangingPunct="1">
        <a:lnSpc>
          <a:spcPct val="90000"/>
        </a:lnSpc>
        <a:spcBef>
          <a:spcPct val="0"/>
        </a:spcBef>
        <a:buNone/>
        <a:defRPr sz="2000" kern="1200">
          <a:solidFill>
            <a:srgbClr val="002D7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hyperlink" Target="mailto:Michael.Holden@amtrustgroup.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jpg"/><Relationship Id="rId1" Type="http://schemas.openxmlformats.org/officeDocument/2006/relationships/slideLayout" Target="../slideLayouts/slideLayout3.xml"/><Relationship Id="rId4" Type="http://schemas.openxmlformats.org/officeDocument/2006/relationships/hyperlink" Target="mailto:Michael.Holden@amtrustgroup.com"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A0F76121-D750-6DCE-08D0-E9DB2BD2E97F}"/>
              </a:ext>
            </a:extLst>
          </p:cNvPr>
          <p:cNvSpPr/>
          <p:nvPr/>
        </p:nvSpPr>
        <p:spPr>
          <a:xfrm>
            <a:off x="0" y="1595335"/>
            <a:ext cx="12191999" cy="38132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8C38545E-DF61-8B76-81B9-21EF3282D0F7}"/>
              </a:ext>
            </a:extLst>
          </p:cNvPr>
          <p:cNvSpPr/>
          <p:nvPr/>
        </p:nvSpPr>
        <p:spPr>
          <a:xfrm>
            <a:off x="693475" y="6203127"/>
            <a:ext cx="2463709" cy="333617"/>
          </a:xfrm>
          <a:prstGeom prst="rect">
            <a:avLst/>
          </a:prstGeom>
        </p:spPr>
        <p:txBody>
          <a:bodyPr wrap="square">
            <a:spAutoFit/>
          </a:bodyPr>
          <a:lstStyle/>
          <a:p>
            <a:pPr>
              <a:lnSpc>
                <a:spcPct val="120000"/>
              </a:lnSpc>
            </a:pPr>
            <a:r>
              <a:rPr lang="en-US" sz="1400">
                <a:solidFill>
                  <a:schemeClr val="tx1">
                    <a:lumMod val="85000"/>
                    <a:lumOff val="15000"/>
                  </a:schemeClr>
                </a:solidFill>
                <a:latin typeface="Calibri" panose="020F0502020204030204" pitchFamily="34" charset="0"/>
                <a:ea typeface="Open Sans" panose="020B0606030504020204" pitchFamily="34" charset="0"/>
                <a:cs typeface="Calibri" panose="020F0502020204030204" pitchFamily="34" charset="0"/>
              </a:rPr>
              <a:t>www.amtrustfinancial.com</a:t>
            </a:r>
          </a:p>
        </p:txBody>
      </p:sp>
      <p:sp>
        <p:nvSpPr>
          <p:cNvPr id="3" name="Title 1"/>
          <p:cNvSpPr txBox="1">
            <a:spLocks/>
          </p:cNvSpPr>
          <p:nvPr/>
        </p:nvSpPr>
        <p:spPr>
          <a:xfrm>
            <a:off x="693475" y="2594408"/>
            <a:ext cx="5066654" cy="879475"/>
          </a:xfrm>
          <a:prstGeom prst="rect">
            <a:avLst/>
          </a:prstGeom>
        </p:spPr>
        <p:txBody>
          <a:bodyPr anchor="ctr">
            <a:noAutofit/>
          </a:bodyPr>
          <a:lstStyle>
            <a:lvl1pPr algn="ctr" defTabSz="914400" rtl="0" eaLnBrk="1" latinLnBrk="0" hangingPunct="1">
              <a:lnSpc>
                <a:spcPct val="90000"/>
              </a:lnSpc>
              <a:spcBef>
                <a:spcPct val="0"/>
              </a:spcBef>
              <a:buNone/>
              <a:defRPr sz="4800" b="0" kern="1200">
                <a:solidFill>
                  <a:schemeClr val="bg1"/>
                </a:solidFill>
                <a:latin typeface="+mn-lt"/>
                <a:ea typeface="+mj-ea"/>
                <a:cs typeface="+mj-cs"/>
              </a:defRPr>
            </a:lvl1pPr>
          </a:lstStyle>
          <a:p>
            <a:pPr algn="l"/>
            <a:r>
              <a:rPr lang="en-US" sz="3600" dirty="0">
                <a:solidFill>
                  <a:srgbClr val="002D72"/>
                </a:solidFill>
                <a:latin typeface="Georgia" panose="02040502050405020303" pitchFamily="18" charset="0"/>
              </a:rPr>
              <a:t>Ethics for Title Agents and Attorneys</a:t>
            </a:r>
          </a:p>
        </p:txBody>
      </p:sp>
      <p:sp>
        <p:nvSpPr>
          <p:cNvPr id="2" name="Subtitle 2"/>
          <p:cNvSpPr txBox="1">
            <a:spLocks/>
          </p:cNvSpPr>
          <p:nvPr/>
        </p:nvSpPr>
        <p:spPr>
          <a:xfrm>
            <a:off x="693475" y="4859475"/>
            <a:ext cx="4228312" cy="378359"/>
          </a:xfrm>
          <a:prstGeom prst="rect">
            <a:avLst/>
          </a:prstGeom>
        </p:spPr>
        <p:txBody>
          <a:bodyPr anchor="ct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spcBef>
                <a:spcPts val="0"/>
              </a:spcBef>
            </a:pPr>
            <a:r>
              <a:rPr lang="en-US" dirty="0">
                <a:solidFill>
                  <a:schemeClr val="tx1">
                    <a:lumMod val="85000"/>
                    <a:lumOff val="15000"/>
                  </a:schemeClr>
                </a:solidFill>
                <a:latin typeface="Calibri" panose="020F0502020204030204" pitchFamily="34" charset="0"/>
                <a:cs typeface="Calibri" panose="020F0502020204030204" pitchFamily="34" charset="0"/>
              </a:rPr>
              <a:t>Michael Holden    I    Summer 2026</a:t>
            </a:r>
          </a:p>
        </p:txBody>
      </p:sp>
      <p:pic>
        <p:nvPicPr>
          <p:cNvPr id="34" name="Picture 33">
            <a:extLst>
              <a:ext uri="{FF2B5EF4-FFF2-40B4-BE49-F238E27FC236}">
                <a16:creationId xmlns:a16="http://schemas.microsoft.com/office/drawing/2014/main" id="{AB1F6CDD-636E-F6BB-977F-96977BADA01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93475" y="668967"/>
            <a:ext cx="3029439" cy="548594"/>
          </a:xfrm>
          <a:prstGeom prst="rect">
            <a:avLst/>
          </a:prstGeom>
        </p:spPr>
      </p:pic>
      <p:pic>
        <p:nvPicPr>
          <p:cNvPr id="6" name="Picture 5">
            <a:extLst>
              <a:ext uri="{FF2B5EF4-FFF2-40B4-BE49-F238E27FC236}">
                <a16:creationId xmlns:a16="http://schemas.microsoft.com/office/drawing/2014/main" id="{E9F84DC4-6C08-100D-640C-592E844B2759}"/>
              </a:ext>
            </a:extLst>
          </p:cNvPr>
          <p:cNvPicPr>
            <a:picLocks noChangeAspect="1"/>
          </p:cNvPicPr>
          <p:nvPr/>
        </p:nvPicPr>
        <p:blipFill rotWithShape="1">
          <a:blip r:embed="rId4" cstate="screen">
            <a:alphaModFix amt="35000"/>
            <a:extLst>
              <a:ext uri="{28A0092B-C50C-407E-A947-70E740481C1C}">
                <a14:useLocalDpi xmlns:a14="http://schemas.microsoft.com/office/drawing/2010/main"/>
              </a:ext>
            </a:extLst>
          </a:blip>
          <a:srcRect/>
          <a:stretch/>
        </p:blipFill>
        <p:spPr>
          <a:xfrm>
            <a:off x="6484624" y="1595335"/>
            <a:ext cx="5707376" cy="3813242"/>
          </a:xfrm>
          <a:prstGeom prst="rect">
            <a:avLst/>
          </a:prstGeom>
        </p:spPr>
      </p:pic>
      <p:pic>
        <p:nvPicPr>
          <p:cNvPr id="7" name="Picture 6">
            <a:extLst>
              <a:ext uri="{FF2B5EF4-FFF2-40B4-BE49-F238E27FC236}">
                <a16:creationId xmlns:a16="http://schemas.microsoft.com/office/drawing/2014/main" id="{0BC350A7-CA0F-7714-E12A-6BCEE58D2A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74429" y="0"/>
            <a:ext cx="4332514" cy="1696299"/>
          </a:xfrm>
          <a:prstGeom prst="rect">
            <a:avLst/>
          </a:prstGeom>
        </p:spPr>
      </p:pic>
    </p:spTree>
    <p:extLst>
      <p:ext uri="{BB962C8B-B14F-4D97-AF65-F5344CB8AC3E}">
        <p14:creationId xmlns:p14="http://schemas.microsoft.com/office/powerpoint/2010/main" val="256256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C2835-E5D6-4A5C-B87E-1AE6AFE78DD9}"/>
              </a:ext>
            </a:extLst>
          </p:cNvPr>
          <p:cNvSpPr>
            <a:spLocks noGrp="1"/>
          </p:cNvSpPr>
          <p:nvPr>
            <p:ph type="title"/>
          </p:nvPr>
        </p:nvSpPr>
        <p:spPr>
          <a:xfrm>
            <a:off x="838200" y="365125"/>
            <a:ext cx="10515600" cy="496605"/>
          </a:xfrm>
        </p:spPr>
        <p:txBody>
          <a:bodyPr/>
          <a:lstStyle/>
          <a:p>
            <a:r>
              <a:rPr lang="en-US" dirty="0"/>
              <a:t>Ethics Is About More than Financial Propriety</a:t>
            </a:r>
          </a:p>
        </p:txBody>
      </p:sp>
      <p:sp>
        <p:nvSpPr>
          <p:cNvPr id="3" name="Text Placeholder 2">
            <a:extLst>
              <a:ext uri="{FF2B5EF4-FFF2-40B4-BE49-F238E27FC236}">
                <a16:creationId xmlns:a16="http://schemas.microsoft.com/office/drawing/2014/main" id="{349F8857-11E5-41DD-A6B0-EDF8B3F63D17}"/>
              </a:ext>
            </a:extLst>
          </p:cNvPr>
          <p:cNvSpPr>
            <a:spLocks noGrp="1"/>
          </p:cNvSpPr>
          <p:nvPr>
            <p:ph type="body" sz="quarter" idx="4294967295"/>
          </p:nvPr>
        </p:nvSpPr>
        <p:spPr>
          <a:xfrm>
            <a:off x="792163" y="1468438"/>
            <a:ext cx="11399837" cy="2759075"/>
          </a:xfrm>
        </p:spPr>
        <p:txBody>
          <a:bodyPr>
            <a:normAutofit/>
          </a:bodyPr>
          <a:lstStyle/>
          <a:p>
            <a:pPr marL="285750" indent="-285750">
              <a:buFont typeface="Arial" panose="020B0604020202020204" pitchFamily="34" charset="0"/>
              <a:buChar char="•"/>
            </a:pPr>
            <a:r>
              <a:rPr lang="en-US" sz="2200" b="0" dirty="0">
                <a:solidFill>
                  <a:schemeClr val="tx1"/>
                </a:solidFill>
              </a:rPr>
              <a:t>Spectacular and public examples of ethical failure usually focus on financial impropriety </a:t>
            </a:r>
          </a:p>
          <a:p>
            <a:pPr marL="285750" indent="-285750">
              <a:buFont typeface="Arial" panose="020B0604020202020204" pitchFamily="34" charset="0"/>
              <a:buChar char="•"/>
            </a:pPr>
            <a:r>
              <a:rPr lang="en-US" sz="2200" b="0" dirty="0">
                <a:solidFill>
                  <a:schemeClr val="tx1"/>
                </a:solidFill>
              </a:rPr>
              <a:t>Financial impropriety is usually indicative of more basic breakdown in basic relationships within an organization and between the organization and the wider community</a:t>
            </a:r>
          </a:p>
          <a:p>
            <a:pPr marL="285750" indent="-285750">
              <a:buFont typeface="Arial" panose="020B0604020202020204" pitchFamily="34" charset="0"/>
              <a:buChar char="•"/>
            </a:pPr>
            <a:r>
              <a:rPr lang="en-US" sz="2200" b="0" dirty="0">
                <a:solidFill>
                  <a:schemeClr val="tx1"/>
                </a:solidFill>
              </a:rPr>
              <a:t>Enron, and other such cases, are extreme examples of more common and everyday ethical failures at the level of relationships</a:t>
            </a:r>
          </a:p>
          <a:p>
            <a:endParaRPr lang="en-US" dirty="0"/>
          </a:p>
        </p:txBody>
      </p:sp>
    </p:spTree>
    <p:extLst>
      <p:ext uri="{BB962C8B-B14F-4D97-AF65-F5344CB8AC3E}">
        <p14:creationId xmlns:p14="http://schemas.microsoft.com/office/powerpoint/2010/main" val="2834931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1B9A2-C949-48BB-B2B8-6D57351E6368}"/>
              </a:ext>
            </a:extLst>
          </p:cNvPr>
          <p:cNvSpPr>
            <a:spLocks noGrp="1"/>
          </p:cNvSpPr>
          <p:nvPr>
            <p:ph type="title"/>
          </p:nvPr>
        </p:nvSpPr>
        <p:spPr>
          <a:xfrm>
            <a:off x="838200" y="365125"/>
            <a:ext cx="10515600" cy="496605"/>
          </a:xfrm>
        </p:spPr>
        <p:txBody>
          <a:bodyPr/>
          <a:lstStyle/>
          <a:p>
            <a:r>
              <a:rPr lang="en-US" dirty="0"/>
              <a:t>Unethical Behavior</a:t>
            </a:r>
          </a:p>
        </p:txBody>
      </p:sp>
      <p:sp>
        <p:nvSpPr>
          <p:cNvPr id="3" name="Content Placeholder 2">
            <a:extLst>
              <a:ext uri="{FF2B5EF4-FFF2-40B4-BE49-F238E27FC236}">
                <a16:creationId xmlns:a16="http://schemas.microsoft.com/office/drawing/2014/main" id="{21BBF1C9-F41D-4B0D-9D53-B21AA986D10D}"/>
              </a:ext>
            </a:extLst>
          </p:cNvPr>
          <p:cNvSpPr>
            <a:spLocks noGrp="1"/>
          </p:cNvSpPr>
          <p:nvPr>
            <p:ph idx="4294967295"/>
          </p:nvPr>
        </p:nvSpPr>
        <p:spPr>
          <a:xfrm>
            <a:off x="925286" y="1600200"/>
            <a:ext cx="4713514" cy="4525963"/>
          </a:xfrm>
        </p:spPr>
        <p:txBody>
          <a:bodyPr/>
          <a:lstStyle/>
          <a:p>
            <a:r>
              <a:rPr lang="en-US" dirty="0"/>
              <a:t>Unethical behavior is probably more common, more mundane and much closer to home</a:t>
            </a:r>
          </a:p>
          <a:p>
            <a:endParaRPr lang="en-US" dirty="0"/>
          </a:p>
        </p:txBody>
      </p:sp>
      <p:pic>
        <p:nvPicPr>
          <p:cNvPr id="4" name="Picture 3">
            <a:extLst>
              <a:ext uri="{FF2B5EF4-FFF2-40B4-BE49-F238E27FC236}">
                <a16:creationId xmlns:a16="http://schemas.microsoft.com/office/drawing/2014/main" id="{F7BB2009-1318-49B2-8203-FC8CB748EF5E}"/>
              </a:ext>
            </a:extLst>
          </p:cNvPr>
          <p:cNvPicPr>
            <a:picLocks noChangeAspect="1"/>
          </p:cNvPicPr>
          <p:nvPr/>
        </p:nvPicPr>
        <p:blipFill>
          <a:blip r:embed="rId2"/>
          <a:stretch>
            <a:fillRect/>
          </a:stretch>
        </p:blipFill>
        <p:spPr>
          <a:xfrm>
            <a:off x="7391400" y="1413966"/>
            <a:ext cx="4048095" cy="4401693"/>
          </a:xfrm>
          <a:prstGeom prst="rect">
            <a:avLst/>
          </a:prstGeom>
        </p:spPr>
      </p:pic>
    </p:spTree>
    <p:extLst>
      <p:ext uri="{BB962C8B-B14F-4D97-AF65-F5344CB8AC3E}">
        <p14:creationId xmlns:p14="http://schemas.microsoft.com/office/powerpoint/2010/main" val="3147541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2084-6B1D-4ED3-A59E-1F9D5628C777}"/>
              </a:ext>
            </a:extLst>
          </p:cNvPr>
          <p:cNvSpPr>
            <a:spLocks noGrp="1"/>
          </p:cNvSpPr>
          <p:nvPr>
            <p:ph type="title"/>
          </p:nvPr>
        </p:nvSpPr>
        <p:spPr>
          <a:xfrm>
            <a:off x="838200" y="365125"/>
            <a:ext cx="10515600" cy="496605"/>
          </a:xfrm>
        </p:spPr>
        <p:txBody>
          <a:bodyPr/>
          <a:lstStyle/>
          <a:p>
            <a:r>
              <a:rPr lang="en-US" dirty="0"/>
              <a:t>Ethics Are Rooted in Values</a:t>
            </a:r>
          </a:p>
        </p:txBody>
      </p:sp>
      <p:sp>
        <p:nvSpPr>
          <p:cNvPr id="3" name="Text Placeholder 2">
            <a:extLst>
              <a:ext uri="{FF2B5EF4-FFF2-40B4-BE49-F238E27FC236}">
                <a16:creationId xmlns:a16="http://schemas.microsoft.com/office/drawing/2014/main" id="{ACF3B1BA-20AF-4543-9FAC-DAD7D2D98A24}"/>
              </a:ext>
            </a:extLst>
          </p:cNvPr>
          <p:cNvSpPr>
            <a:spLocks noGrp="1"/>
          </p:cNvSpPr>
          <p:nvPr>
            <p:ph type="body" sz="quarter" idx="4294967295"/>
          </p:nvPr>
        </p:nvSpPr>
        <p:spPr>
          <a:xfrm>
            <a:off x="936170" y="1187450"/>
            <a:ext cx="8907917" cy="2849563"/>
          </a:xfrm>
        </p:spPr>
        <p:txBody>
          <a:bodyPr>
            <a:normAutofit/>
          </a:bodyPr>
          <a:lstStyle/>
          <a:p>
            <a:pPr marL="285750" indent="-285750">
              <a:buFont typeface="Arial" panose="020B0604020202020204" pitchFamily="34" charset="0"/>
              <a:buChar char="•"/>
            </a:pPr>
            <a:r>
              <a:rPr lang="en-US" sz="2800" b="0" dirty="0">
                <a:solidFill>
                  <a:schemeClr val="tx1"/>
                </a:solidFill>
              </a:rPr>
              <a:t>Beliefs about right and wrong</a:t>
            </a:r>
          </a:p>
          <a:p>
            <a:pPr marL="285750" indent="-285750">
              <a:buFont typeface="Arial" panose="020B0604020202020204" pitchFamily="34" charset="0"/>
              <a:buChar char="•"/>
            </a:pPr>
            <a:r>
              <a:rPr lang="en-US" sz="2800" b="0" dirty="0">
                <a:solidFill>
                  <a:schemeClr val="tx1"/>
                </a:solidFill>
              </a:rPr>
              <a:t>Yardsticks for ethical behavior that draw on feeling and thinking</a:t>
            </a:r>
          </a:p>
          <a:p>
            <a:pPr marL="285750" indent="-285750">
              <a:buFont typeface="Arial" panose="020B0604020202020204" pitchFamily="34" charset="0"/>
              <a:buChar char="•"/>
            </a:pPr>
            <a:r>
              <a:rPr lang="en-US" sz="2800" b="0" dirty="0">
                <a:solidFill>
                  <a:schemeClr val="tx1"/>
                </a:solidFill>
              </a:rPr>
              <a:t>Sentiment and reason lead to action</a:t>
            </a:r>
          </a:p>
          <a:p>
            <a:endParaRPr lang="en-US" dirty="0"/>
          </a:p>
        </p:txBody>
      </p:sp>
    </p:spTree>
    <p:extLst>
      <p:ext uri="{BB962C8B-B14F-4D97-AF65-F5344CB8AC3E}">
        <p14:creationId xmlns:p14="http://schemas.microsoft.com/office/powerpoint/2010/main" val="93127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A62084-6B1D-4ED3-A59E-1F9D5628C777}"/>
              </a:ext>
            </a:extLst>
          </p:cNvPr>
          <p:cNvSpPr>
            <a:spLocks noGrp="1"/>
          </p:cNvSpPr>
          <p:nvPr>
            <p:ph type="title"/>
          </p:nvPr>
        </p:nvSpPr>
        <p:spPr>
          <a:xfrm>
            <a:off x="838200" y="365125"/>
            <a:ext cx="10515600" cy="496605"/>
          </a:xfrm>
        </p:spPr>
        <p:txBody>
          <a:bodyPr/>
          <a:lstStyle/>
          <a:p>
            <a:r>
              <a:rPr lang="en-US" dirty="0"/>
              <a:t>Business Ethics Come from Values</a:t>
            </a:r>
          </a:p>
        </p:txBody>
      </p:sp>
      <p:sp>
        <p:nvSpPr>
          <p:cNvPr id="3" name="Text Placeholder 2">
            <a:extLst>
              <a:ext uri="{FF2B5EF4-FFF2-40B4-BE49-F238E27FC236}">
                <a16:creationId xmlns:a16="http://schemas.microsoft.com/office/drawing/2014/main" id="{ACF3B1BA-20AF-4543-9FAC-DAD7D2D98A24}"/>
              </a:ext>
            </a:extLst>
          </p:cNvPr>
          <p:cNvSpPr>
            <a:spLocks noGrp="1"/>
          </p:cNvSpPr>
          <p:nvPr>
            <p:ph type="body" sz="quarter" idx="4294967295"/>
          </p:nvPr>
        </p:nvSpPr>
        <p:spPr>
          <a:xfrm>
            <a:off x="587828" y="1038225"/>
            <a:ext cx="10626271" cy="2844800"/>
          </a:xfrm>
        </p:spPr>
        <p:txBody>
          <a:bodyPr>
            <a:noAutofit/>
          </a:bodyPr>
          <a:lstStyle/>
          <a:p>
            <a:pPr marL="342900" indent="-342900">
              <a:lnSpc>
                <a:spcPct val="110000"/>
              </a:lnSpc>
              <a:buFont typeface="Arial" panose="020B0604020202020204" pitchFamily="34" charset="0"/>
              <a:buChar char="•"/>
            </a:pPr>
            <a:r>
              <a:rPr lang="en-US" sz="2200" b="0" dirty="0">
                <a:solidFill>
                  <a:schemeClr val="tx1"/>
                </a:solidFill>
              </a:rPr>
              <a:t>Do unto others as you would have done to you”  =   </a:t>
            </a:r>
            <a:br>
              <a:rPr lang="en-US" sz="2200" b="0" dirty="0">
                <a:solidFill>
                  <a:schemeClr val="tx1"/>
                </a:solidFill>
              </a:rPr>
            </a:br>
            <a:r>
              <a:rPr lang="en-US" sz="2200" b="0" dirty="0">
                <a:solidFill>
                  <a:schemeClr val="tx1"/>
                </a:solidFill>
              </a:rPr>
              <a:t>“Treat customers as you would want to be treated”</a:t>
            </a:r>
          </a:p>
          <a:p>
            <a:pPr marL="285750" indent="-285750">
              <a:lnSpc>
                <a:spcPct val="110000"/>
              </a:lnSpc>
              <a:buFont typeface="Arial" panose="020B0604020202020204" pitchFamily="34" charset="0"/>
              <a:buChar char="•"/>
            </a:pPr>
            <a:r>
              <a:rPr lang="en-US" sz="2200" b="0" dirty="0">
                <a:solidFill>
                  <a:schemeClr val="tx1"/>
                </a:solidFill>
              </a:rPr>
              <a:t>“Think about the consequences before you act”  =  </a:t>
            </a:r>
            <a:br>
              <a:rPr lang="en-US" sz="2200" b="0" dirty="0">
                <a:solidFill>
                  <a:schemeClr val="tx1"/>
                </a:solidFill>
              </a:rPr>
            </a:br>
            <a:r>
              <a:rPr lang="en-US" sz="2200" b="0" dirty="0">
                <a:solidFill>
                  <a:schemeClr val="tx1"/>
                </a:solidFill>
              </a:rPr>
              <a:t>“Examine the effect on employees, customers and society before acting”</a:t>
            </a:r>
          </a:p>
          <a:p>
            <a:pPr marL="285750" indent="-285750">
              <a:lnSpc>
                <a:spcPct val="110000"/>
              </a:lnSpc>
              <a:buFont typeface="Arial" panose="020B0604020202020204" pitchFamily="34" charset="0"/>
              <a:buChar char="•"/>
            </a:pPr>
            <a:r>
              <a:rPr lang="en-US" sz="2200" b="0" dirty="0">
                <a:solidFill>
                  <a:schemeClr val="tx1"/>
                </a:solidFill>
              </a:rPr>
              <a:t>“Don’t do anything you wouldn’t be proud to tell your mother”  = </a:t>
            </a:r>
            <a:br>
              <a:rPr lang="en-US" sz="2200" b="0" dirty="0">
                <a:solidFill>
                  <a:schemeClr val="tx1"/>
                </a:solidFill>
              </a:rPr>
            </a:br>
            <a:r>
              <a:rPr lang="en-US" sz="2200" b="0" dirty="0">
                <a:solidFill>
                  <a:schemeClr val="tx1"/>
                </a:solidFill>
              </a:rPr>
              <a:t>“Don’t do anything you would not want to see on the front page of the paper”</a:t>
            </a:r>
          </a:p>
        </p:txBody>
      </p:sp>
    </p:spTree>
    <p:extLst>
      <p:ext uri="{BB962C8B-B14F-4D97-AF65-F5344CB8AC3E}">
        <p14:creationId xmlns:p14="http://schemas.microsoft.com/office/powerpoint/2010/main" val="807397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B075956-7882-2348-A678-E6376A99F7D1}"/>
              </a:ext>
            </a:extLst>
          </p:cNvPr>
          <p:cNvSpPr>
            <a:spLocks noGrp="1"/>
          </p:cNvSpPr>
          <p:nvPr>
            <p:ph type="title"/>
          </p:nvPr>
        </p:nvSpPr>
        <p:spPr>
          <a:xfrm>
            <a:off x="838200" y="365125"/>
            <a:ext cx="10515600" cy="496605"/>
          </a:xfrm>
        </p:spPr>
        <p:txBody>
          <a:bodyPr/>
          <a:lstStyle/>
          <a:p>
            <a:r>
              <a:rPr lang="en-US" dirty="0"/>
              <a:t>Examples of Values</a:t>
            </a:r>
          </a:p>
        </p:txBody>
      </p:sp>
      <p:sp>
        <p:nvSpPr>
          <p:cNvPr id="10" name="Text Placeholder 9">
            <a:extLst>
              <a:ext uri="{FF2B5EF4-FFF2-40B4-BE49-F238E27FC236}">
                <a16:creationId xmlns:a16="http://schemas.microsoft.com/office/drawing/2014/main" id="{60F139CA-2425-CE4C-B96A-AA28DFEF5BAB}"/>
              </a:ext>
            </a:extLst>
          </p:cNvPr>
          <p:cNvSpPr>
            <a:spLocks noGrp="1"/>
          </p:cNvSpPr>
          <p:nvPr>
            <p:ph type="body" sz="quarter" idx="4294967295"/>
          </p:nvPr>
        </p:nvSpPr>
        <p:spPr>
          <a:xfrm>
            <a:off x="609600" y="1446213"/>
            <a:ext cx="4635500" cy="4729162"/>
          </a:xfrm>
        </p:spPr>
        <p:txBody>
          <a:bodyPr/>
          <a:lstStyle/>
          <a:p>
            <a:pPr marL="571500" indent="-571500">
              <a:buFont typeface="Arial" panose="020B0604020202020204" pitchFamily="34" charset="0"/>
              <a:buChar char="•"/>
            </a:pPr>
            <a:endParaRPr lang="en-US" sz="3600" b="1" dirty="0"/>
          </a:p>
          <a:p>
            <a:pPr marL="571500" indent="-571500">
              <a:buFont typeface="Arial" panose="020B0604020202020204" pitchFamily="34" charset="0"/>
              <a:buChar char="•"/>
            </a:pPr>
            <a:r>
              <a:rPr lang="en-US" sz="3600" b="1" dirty="0"/>
              <a:t>Honesty</a:t>
            </a:r>
          </a:p>
          <a:p>
            <a:pPr marL="571500" indent="-571500">
              <a:buFont typeface="Arial" panose="020B0604020202020204" pitchFamily="34" charset="0"/>
              <a:buChar char="•"/>
            </a:pPr>
            <a:r>
              <a:rPr lang="en-US" sz="3600" b="1" dirty="0"/>
              <a:t>Fidelity</a:t>
            </a:r>
          </a:p>
          <a:p>
            <a:pPr marL="571500" indent="-571500">
              <a:buFont typeface="Arial" panose="020B0604020202020204" pitchFamily="34" charset="0"/>
              <a:buChar char="•"/>
            </a:pPr>
            <a:r>
              <a:rPr lang="en-US" sz="3600" b="1" dirty="0"/>
              <a:t>Courage</a:t>
            </a:r>
          </a:p>
          <a:p>
            <a:pPr marL="571500" indent="-571500">
              <a:buFont typeface="Arial" panose="020B0604020202020204" pitchFamily="34" charset="0"/>
              <a:buChar char="•"/>
            </a:pPr>
            <a:r>
              <a:rPr lang="en-US" sz="3600" b="1" dirty="0"/>
              <a:t>Charity</a:t>
            </a:r>
          </a:p>
          <a:p>
            <a:endParaRPr lang="en-US" dirty="0"/>
          </a:p>
        </p:txBody>
      </p:sp>
      <p:pic>
        <p:nvPicPr>
          <p:cNvPr id="2" name="Picture 1">
            <a:extLst>
              <a:ext uri="{FF2B5EF4-FFF2-40B4-BE49-F238E27FC236}">
                <a16:creationId xmlns:a16="http://schemas.microsoft.com/office/drawing/2014/main" id="{F5A73F1C-830A-4EE4-99FC-D8C1313556DD}"/>
              </a:ext>
            </a:extLst>
          </p:cNvPr>
          <p:cNvPicPr>
            <a:picLocks noChangeAspect="1"/>
          </p:cNvPicPr>
          <p:nvPr/>
        </p:nvPicPr>
        <p:blipFill>
          <a:blip r:embed="rId2"/>
          <a:stretch>
            <a:fillRect/>
          </a:stretch>
        </p:blipFill>
        <p:spPr>
          <a:xfrm>
            <a:off x="4800600" y="1474786"/>
            <a:ext cx="6204857" cy="4142207"/>
          </a:xfrm>
          <a:prstGeom prst="rect">
            <a:avLst/>
          </a:prstGeom>
        </p:spPr>
      </p:pic>
      <p:pic>
        <p:nvPicPr>
          <p:cNvPr id="5" name="Picture 4">
            <a:extLst>
              <a:ext uri="{FF2B5EF4-FFF2-40B4-BE49-F238E27FC236}">
                <a16:creationId xmlns:a16="http://schemas.microsoft.com/office/drawing/2014/main" id="{23B77B6E-AB9B-607B-DD80-C0B8280EFE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7783" y="5715000"/>
            <a:ext cx="789234" cy="731520"/>
          </a:xfrm>
          <a:prstGeom prst="rect">
            <a:avLst/>
          </a:prstGeom>
        </p:spPr>
      </p:pic>
    </p:spTree>
    <p:extLst>
      <p:ext uri="{BB962C8B-B14F-4D97-AF65-F5344CB8AC3E}">
        <p14:creationId xmlns:p14="http://schemas.microsoft.com/office/powerpoint/2010/main" val="3253111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2C50731-3A33-37AE-F9A7-EF7C07518622}"/>
              </a:ext>
            </a:extLst>
          </p:cNvPr>
          <p:cNvSpPr>
            <a:spLocks noGrp="1"/>
          </p:cNvSpPr>
          <p:nvPr>
            <p:ph type="title"/>
          </p:nvPr>
        </p:nvSpPr>
        <p:spPr>
          <a:xfrm>
            <a:off x="838200" y="365125"/>
            <a:ext cx="10515600" cy="496605"/>
          </a:xfrm>
        </p:spPr>
        <p:txBody>
          <a:bodyPr/>
          <a:lstStyle/>
          <a:p>
            <a:r>
              <a:rPr lang="en-US" dirty="0"/>
              <a:t>Ethical Business Principles</a:t>
            </a:r>
          </a:p>
        </p:txBody>
      </p:sp>
      <p:sp>
        <p:nvSpPr>
          <p:cNvPr id="3" name="Text Placeholder 2">
            <a:extLst>
              <a:ext uri="{FF2B5EF4-FFF2-40B4-BE49-F238E27FC236}">
                <a16:creationId xmlns:a16="http://schemas.microsoft.com/office/drawing/2014/main" id="{16A9485F-F525-4224-ADBB-01AE27A1FDE1}"/>
              </a:ext>
            </a:extLst>
          </p:cNvPr>
          <p:cNvSpPr>
            <a:spLocks noGrp="1"/>
          </p:cNvSpPr>
          <p:nvPr>
            <p:ph type="body" sz="quarter" idx="4294967295"/>
          </p:nvPr>
        </p:nvSpPr>
        <p:spPr>
          <a:xfrm>
            <a:off x="751114" y="1649413"/>
            <a:ext cx="10126436" cy="3624262"/>
          </a:xfrm>
        </p:spPr>
        <p:txBody>
          <a:bodyPr>
            <a:normAutofit/>
          </a:bodyPr>
          <a:lstStyle/>
          <a:p>
            <a:pPr marL="342900" indent="-342900">
              <a:buFont typeface="Arial" panose="020B0604020202020204" pitchFamily="34" charset="0"/>
              <a:buChar char="•"/>
            </a:pPr>
            <a:r>
              <a:rPr lang="en-US" sz="3300" b="0" dirty="0"/>
              <a:t>Maximize profit, but follow “rules of the game” (Friedman’s approach)</a:t>
            </a:r>
          </a:p>
          <a:p>
            <a:pPr marL="342900" indent="-342900">
              <a:buFont typeface="Arial" panose="020B0604020202020204" pitchFamily="34" charset="0"/>
              <a:buChar char="•"/>
            </a:pPr>
            <a:r>
              <a:rPr lang="en-US" sz="3300" b="0" dirty="0"/>
              <a:t>First do no harm (Hippocrates)</a:t>
            </a:r>
          </a:p>
          <a:p>
            <a:pPr marL="342900" indent="-342900">
              <a:buFont typeface="Arial" panose="020B0604020202020204" pitchFamily="34" charset="0"/>
              <a:buChar char="•"/>
            </a:pPr>
            <a:r>
              <a:rPr lang="en-US" sz="3300" b="0" dirty="0"/>
              <a:t>Do what you would want others to do to you (Care-based or Golden Rule Approach)</a:t>
            </a:r>
          </a:p>
          <a:p>
            <a:endParaRPr lang="en-US" dirty="0"/>
          </a:p>
        </p:txBody>
      </p:sp>
    </p:spTree>
    <p:extLst>
      <p:ext uri="{BB962C8B-B14F-4D97-AF65-F5344CB8AC3E}">
        <p14:creationId xmlns:p14="http://schemas.microsoft.com/office/powerpoint/2010/main" val="36571321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79700A-13BD-2469-82A7-BF07DF480568}"/>
              </a:ext>
            </a:extLst>
          </p:cNvPr>
          <p:cNvSpPr>
            <a:spLocks noGrp="1"/>
          </p:cNvSpPr>
          <p:nvPr>
            <p:ph type="dt" sz="half" idx="10"/>
          </p:nvPr>
        </p:nvSpPr>
        <p:spPr>
          <a:xfrm>
            <a:off x="500087" y="6441584"/>
            <a:ext cx="2743200" cy="293959"/>
          </a:xfrm>
        </p:spPr>
        <p:txBody>
          <a:bodyPr/>
          <a:lstStyle/>
          <a:p>
            <a:fld id="{2FFCA2BA-5BE1-41C9-93D3-49D39D2CD542}" type="datetime1">
              <a:rPr lang="en-US" smtClean="0"/>
              <a:pPr/>
              <a:t>4/28/2026</a:t>
            </a:fld>
            <a:endParaRPr lang="en-US"/>
          </a:p>
        </p:txBody>
      </p:sp>
      <p:sp>
        <p:nvSpPr>
          <p:cNvPr id="3" name="Slide Number Placeholder 2">
            <a:extLst>
              <a:ext uri="{FF2B5EF4-FFF2-40B4-BE49-F238E27FC236}">
                <a16:creationId xmlns:a16="http://schemas.microsoft.com/office/drawing/2014/main" id="{D4E31732-3FEB-9ECC-61B0-D9783F636A19}"/>
              </a:ext>
            </a:extLst>
          </p:cNvPr>
          <p:cNvSpPr>
            <a:spLocks noGrp="1"/>
          </p:cNvSpPr>
          <p:nvPr>
            <p:ph type="sldNum" sz="quarter" idx="12"/>
          </p:nvPr>
        </p:nvSpPr>
        <p:spPr>
          <a:xfrm>
            <a:off x="9131593" y="6441584"/>
            <a:ext cx="2743200" cy="285784"/>
          </a:xfrm>
        </p:spPr>
        <p:txBody>
          <a:bodyPr/>
          <a:lstStyle/>
          <a:p>
            <a:fld id="{22FDDCD5-0FF9-4928-9BCF-C4CAA147B9D7}" type="slidenum">
              <a:rPr lang="en-US" smtClean="0"/>
              <a:pPr/>
              <a:t>16</a:t>
            </a:fld>
            <a:endParaRPr lang="en-US"/>
          </a:p>
        </p:txBody>
      </p:sp>
      <p:sp>
        <p:nvSpPr>
          <p:cNvPr id="7" name="Title 8">
            <a:extLst>
              <a:ext uri="{FF2B5EF4-FFF2-40B4-BE49-F238E27FC236}">
                <a16:creationId xmlns:a16="http://schemas.microsoft.com/office/drawing/2014/main" id="{9F670CE5-D04C-C87C-4A79-B08D56092C76}"/>
              </a:ext>
            </a:extLst>
          </p:cNvPr>
          <p:cNvSpPr txBox="1">
            <a:spLocks/>
          </p:cNvSpPr>
          <p:nvPr/>
        </p:nvSpPr>
        <p:spPr>
          <a:xfrm>
            <a:off x="1055914" y="3180556"/>
            <a:ext cx="10515600" cy="496888"/>
          </a:xfrm>
          <a:prstGeom prst="rect">
            <a:avLst/>
          </a:prstGeom>
        </p:spPr>
        <p:txBody>
          <a:bodyPr/>
          <a:lstStyle>
            <a:lvl1pPr algn="l" defTabSz="914400" rtl="0" eaLnBrk="1" latinLnBrk="0" hangingPunct="1">
              <a:lnSpc>
                <a:spcPct val="90000"/>
              </a:lnSpc>
              <a:spcBef>
                <a:spcPct val="0"/>
              </a:spcBef>
              <a:buNone/>
              <a:defRPr sz="2000" kern="1200">
                <a:solidFill>
                  <a:srgbClr val="002D72"/>
                </a:solidFill>
                <a:latin typeface="+mj-lt"/>
                <a:ea typeface="+mj-ea"/>
                <a:cs typeface="+mj-cs"/>
              </a:defRPr>
            </a:lvl1pPr>
          </a:lstStyle>
          <a:p>
            <a:r>
              <a:rPr lang="en-US" sz="4000" dirty="0"/>
              <a:t>How do good people make bad choices?</a:t>
            </a:r>
          </a:p>
        </p:txBody>
      </p:sp>
    </p:spTree>
    <p:extLst>
      <p:ext uri="{BB962C8B-B14F-4D97-AF65-F5344CB8AC3E}">
        <p14:creationId xmlns:p14="http://schemas.microsoft.com/office/powerpoint/2010/main" val="3795941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65D1-FB44-450A-B4B1-F3F8C1AA3110}"/>
              </a:ext>
            </a:extLst>
          </p:cNvPr>
          <p:cNvSpPr>
            <a:spLocks noGrp="1"/>
          </p:cNvSpPr>
          <p:nvPr>
            <p:ph type="title"/>
          </p:nvPr>
        </p:nvSpPr>
        <p:spPr>
          <a:xfrm>
            <a:off x="838200" y="365125"/>
            <a:ext cx="10515600" cy="496605"/>
          </a:xfrm>
        </p:spPr>
        <p:txBody>
          <a:bodyPr/>
          <a:lstStyle/>
          <a:p>
            <a:r>
              <a:rPr lang="en-US" dirty="0"/>
              <a:t>The Sources of Unethical Practice</a:t>
            </a:r>
          </a:p>
        </p:txBody>
      </p:sp>
      <p:sp>
        <p:nvSpPr>
          <p:cNvPr id="3" name="Content Placeholder 2">
            <a:extLst>
              <a:ext uri="{FF2B5EF4-FFF2-40B4-BE49-F238E27FC236}">
                <a16:creationId xmlns:a16="http://schemas.microsoft.com/office/drawing/2014/main" id="{E4D196A8-591E-4B93-B159-9468E5BCB0AA}"/>
              </a:ext>
            </a:extLst>
          </p:cNvPr>
          <p:cNvSpPr>
            <a:spLocks noGrp="1"/>
          </p:cNvSpPr>
          <p:nvPr>
            <p:ph idx="4294967295"/>
          </p:nvPr>
        </p:nvSpPr>
        <p:spPr>
          <a:xfrm>
            <a:off x="457200" y="1600200"/>
            <a:ext cx="4800600" cy="4525963"/>
          </a:xfrm>
        </p:spPr>
        <p:txBody>
          <a:bodyPr>
            <a:normAutofit fontScale="92500" lnSpcReduction="10000"/>
          </a:bodyPr>
          <a:lstStyle/>
          <a:p>
            <a:pPr marL="571500" indent="-571500"/>
            <a:r>
              <a:rPr lang="en-US" b="1" dirty="0"/>
              <a:t>Structural determinants – </a:t>
            </a:r>
            <a:r>
              <a:rPr lang="en-US" dirty="0"/>
              <a:t>Often most directly related to systems of communication and consultation, transparency and accountability</a:t>
            </a:r>
          </a:p>
          <a:p>
            <a:pPr marL="571500" indent="-571500"/>
            <a:r>
              <a:rPr lang="en-US" b="1" dirty="0"/>
              <a:t>Cultural determinants – </a:t>
            </a:r>
            <a:r>
              <a:rPr lang="en-US" dirty="0"/>
              <a:t>Aspects of organizational style and rhetoric</a:t>
            </a:r>
          </a:p>
          <a:p>
            <a:pPr marL="571500" indent="-571500"/>
            <a:r>
              <a:rPr lang="en-US" b="1" dirty="0"/>
              <a:t>Behavioral determinants – </a:t>
            </a:r>
            <a:r>
              <a:rPr lang="en-US" dirty="0"/>
              <a:t>Aspects of individual character, conduct and commitment</a:t>
            </a:r>
          </a:p>
          <a:p>
            <a:pPr>
              <a:lnSpc>
                <a:spcPct val="100000"/>
              </a:lnSpc>
            </a:pPr>
            <a:endParaRPr lang="en-US" dirty="0"/>
          </a:p>
          <a:p>
            <a:endParaRPr lang="en-US" dirty="0"/>
          </a:p>
        </p:txBody>
      </p:sp>
      <p:pic>
        <p:nvPicPr>
          <p:cNvPr id="4" name="Picture 3">
            <a:extLst>
              <a:ext uri="{FF2B5EF4-FFF2-40B4-BE49-F238E27FC236}">
                <a16:creationId xmlns:a16="http://schemas.microsoft.com/office/drawing/2014/main" id="{72F586F8-BDDD-499C-9810-225D88B630C1}"/>
              </a:ext>
            </a:extLst>
          </p:cNvPr>
          <p:cNvPicPr>
            <a:picLocks noChangeAspect="1"/>
          </p:cNvPicPr>
          <p:nvPr/>
        </p:nvPicPr>
        <p:blipFill>
          <a:blip r:embed="rId2"/>
          <a:stretch>
            <a:fillRect/>
          </a:stretch>
        </p:blipFill>
        <p:spPr>
          <a:xfrm>
            <a:off x="5638800" y="1143000"/>
            <a:ext cx="6096000" cy="4745007"/>
          </a:xfrm>
          <a:prstGeom prst="rect">
            <a:avLst/>
          </a:prstGeom>
        </p:spPr>
      </p:pic>
    </p:spTree>
    <p:extLst>
      <p:ext uri="{BB962C8B-B14F-4D97-AF65-F5344CB8AC3E}">
        <p14:creationId xmlns:p14="http://schemas.microsoft.com/office/powerpoint/2010/main" val="918387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8A32460-F427-E421-95AA-245D5A9CA66D}"/>
              </a:ext>
            </a:extLst>
          </p:cNvPr>
          <p:cNvSpPr>
            <a:spLocks noGrp="1"/>
          </p:cNvSpPr>
          <p:nvPr>
            <p:ph type="title"/>
          </p:nvPr>
        </p:nvSpPr>
        <p:spPr>
          <a:xfrm>
            <a:off x="838200" y="365125"/>
            <a:ext cx="10515600" cy="496605"/>
          </a:xfrm>
        </p:spPr>
        <p:txBody>
          <a:bodyPr/>
          <a:lstStyle/>
          <a:p>
            <a:r>
              <a:rPr lang="en-US" dirty="0"/>
              <a:t>Rules of Professional Conduct</a:t>
            </a:r>
          </a:p>
        </p:txBody>
      </p:sp>
      <p:sp>
        <p:nvSpPr>
          <p:cNvPr id="3" name="Text Placeholder 2">
            <a:extLst>
              <a:ext uri="{FF2B5EF4-FFF2-40B4-BE49-F238E27FC236}">
                <a16:creationId xmlns:a16="http://schemas.microsoft.com/office/drawing/2014/main" id="{582C671F-857C-4039-9A9E-81445815C967}"/>
              </a:ext>
            </a:extLst>
          </p:cNvPr>
          <p:cNvSpPr>
            <a:spLocks noGrp="1"/>
          </p:cNvSpPr>
          <p:nvPr>
            <p:ph type="body" sz="quarter" idx="4294967295"/>
          </p:nvPr>
        </p:nvSpPr>
        <p:spPr>
          <a:xfrm>
            <a:off x="511628" y="984250"/>
            <a:ext cx="9134021" cy="3957638"/>
          </a:xfrm>
        </p:spPr>
        <p:txBody>
          <a:bodyPr>
            <a:normAutofit/>
          </a:bodyPr>
          <a:lstStyle/>
          <a:p>
            <a:endParaRPr lang="en-US" dirty="0"/>
          </a:p>
          <a:p>
            <a:pPr marL="342900" indent="-342900">
              <a:buFont typeface="Arial" panose="020B0604020202020204" pitchFamily="34" charset="0"/>
              <a:buChar char="•"/>
            </a:pPr>
            <a:r>
              <a:rPr lang="en-US" sz="3200" b="0" dirty="0"/>
              <a:t>Most easily modified, although change must be managed </a:t>
            </a:r>
          </a:p>
          <a:p>
            <a:pPr marL="342900" indent="-342900">
              <a:buFont typeface="Arial" panose="020B0604020202020204" pitchFamily="34" charset="0"/>
              <a:buChar char="•"/>
            </a:pPr>
            <a:r>
              <a:rPr lang="en-US" sz="3200" b="0" dirty="0"/>
              <a:t>Typically modification of structure is the first ‘port of call’ in organizational change</a:t>
            </a:r>
          </a:p>
          <a:p>
            <a:pPr marL="342900" indent="-342900">
              <a:buFont typeface="Arial" panose="020B0604020202020204" pitchFamily="34" charset="0"/>
              <a:buChar char="•"/>
            </a:pPr>
            <a:r>
              <a:rPr lang="en-US" sz="3200" b="0" dirty="0"/>
              <a:t>Structural change achieves little in the absence of cultural and behavioral change </a:t>
            </a:r>
          </a:p>
          <a:p>
            <a:endParaRPr lang="en-US" dirty="0"/>
          </a:p>
        </p:txBody>
      </p:sp>
    </p:spTree>
    <p:extLst>
      <p:ext uri="{BB962C8B-B14F-4D97-AF65-F5344CB8AC3E}">
        <p14:creationId xmlns:p14="http://schemas.microsoft.com/office/powerpoint/2010/main" val="1670823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4883222-EB31-7C40-5EDC-9CD548755711}"/>
              </a:ext>
            </a:extLst>
          </p:cNvPr>
          <p:cNvSpPr>
            <a:spLocks noGrp="1"/>
          </p:cNvSpPr>
          <p:nvPr>
            <p:ph type="title"/>
          </p:nvPr>
        </p:nvSpPr>
        <p:spPr>
          <a:xfrm>
            <a:off x="838200" y="365125"/>
            <a:ext cx="10515600" cy="496605"/>
          </a:xfrm>
        </p:spPr>
        <p:txBody>
          <a:bodyPr/>
          <a:lstStyle/>
          <a:p>
            <a:r>
              <a:rPr lang="en-US" dirty="0"/>
              <a:t>Rules of Professional Conduct</a:t>
            </a:r>
          </a:p>
        </p:txBody>
      </p:sp>
      <p:sp>
        <p:nvSpPr>
          <p:cNvPr id="3" name="Text Placeholder 2">
            <a:extLst>
              <a:ext uri="{FF2B5EF4-FFF2-40B4-BE49-F238E27FC236}">
                <a16:creationId xmlns:a16="http://schemas.microsoft.com/office/drawing/2014/main" id="{582C671F-857C-4039-9A9E-81445815C967}"/>
              </a:ext>
            </a:extLst>
          </p:cNvPr>
          <p:cNvSpPr>
            <a:spLocks noGrp="1"/>
          </p:cNvSpPr>
          <p:nvPr>
            <p:ph type="body" sz="quarter" idx="4294967295"/>
          </p:nvPr>
        </p:nvSpPr>
        <p:spPr>
          <a:xfrm>
            <a:off x="664029" y="1419224"/>
            <a:ext cx="10262734" cy="4894489"/>
          </a:xfrm>
        </p:spPr>
        <p:txBody>
          <a:bodyPr>
            <a:normAutofit fontScale="77500" lnSpcReduction="20000"/>
          </a:bodyPr>
          <a:lstStyle/>
          <a:p>
            <a:r>
              <a:rPr lang="en-US" sz="3400" dirty="0"/>
              <a:t>PREAMBLE: A LAWYER’S RESPONSIBILITIES</a:t>
            </a:r>
          </a:p>
          <a:p>
            <a:r>
              <a:rPr lang="en-US" sz="3400" b="0" dirty="0"/>
              <a:t>(1) A lawyer shall always pursue the truth.</a:t>
            </a:r>
          </a:p>
          <a:p>
            <a:r>
              <a:rPr lang="en-US" sz="3400" b="0" dirty="0"/>
              <a:t>(2) A lawyer, as a member of the legal profession, is a representative of clients, an officer of the legal system and a public citizen having special responsibility for the quality of justice.</a:t>
            </a:r>
          </a:p>
          <a:p>
            <a:r>
              <a:rPr lang="en-US" sz="3400" b="0" dirty="0"/>
              <a:t>(3) As a representative of clients, a lawyer performs various functions. In performance of any functions a lawyer shall behave consistently with the requirements of honest dealings with others. As advisor, a lawyer endeavors to provide a client with an informed understanding of the client’s legal rights and obligations and explains their practical implications. As advocate, a lawyer asserts the client’s position under the rules of the adversary system. As negotiator, a lawyer seeks a result advantageous to the client but consistent with requirements under these Rules of honest dealings with others. As an evaluator, a lawyer acts by examining a client’s legal affairs and reporting about them.</a:t>
            </a:r>
          </a:p>
          <a:p>
            <a:endParaRPr lang="en-US" dirty="0"/>
          </a:p>
        </p:txBody>
      </p:sp>
    </p:spTree>
    <p:extLst>
      <p:ext uri="{BB962C8B-B14F-4D97-AF65-F5344CB8AC3E}">
        <p14:creationId xmlns:p14="http://schemas.microsoft.com/office/powerpoint/2010/main" val="1218278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800FC0-5939-271E-01C2-BC8F1A44E2F8}"/>
              </a:ext>
            </a:extLst>
          </p:cNvPr>
          <p:cNvPicPr>
            <a:picLocks noChangeAspect="1"/>
          </p:cNvPicPr>
          <p:nvPr/>
        </p:nvPicPr>
        <p:blipFill rotWithShape="1">
          <a:blip r:embed="rId2">
            <a:extLst>
              <a:ext uri="{28A0092B-C50C-407E-A947-70E740481C1C}">
                <a14:useLocalDpi xmlns:a14="http://schemas.microsoft.com/office/drawing/2010/main" val="0"/>
              </a:ext>
            </a:extLst>
          </a:blip>
          <a:srcRect t="22703" b="22703"/>
          <a:stretch/>
        </p:blipFill>
        <p:spPr>
          <a:xfrm>
            <a:off x="0" y="0"/>
            <a:ext cx="12192000" cy="3263066"/>
          </a:xfrm>
          <a:prstGeom prst="rect">
            <a:avLst/>
          </a:prstGeom>
        </p:spPr>
      </p:pic>
      <p:pic>
        <p:nvPicPr>
          <p:cNvPr id="3" name="Picture 2">
            <a:extLst>
              <a:ext uri="{FF2B5EF4-FFF2-40B4-BE49-F238E27FC236}">
                <a16:creationId xmlns:a16="http://schemas.microsoft.com/office/drawing/2014/main" id="{EEF1E1D4-6482-6CF8-FBF9-2EA42AA70C5E}"/>
              </a:ext>
            </a:extLst>
          </p:cNvPr>
          <p:cNvPicPr>
            <a:picLocks noChangeAspect="1"/>
          </p:cNvPicPr>
          <p:nvPr/>
        </p:nvPicPr>
        <p:blipFill>
          <a:blip r:embed="rId3" cstate="print">
            <a:extLst>
              <a:ext uri="{28A0092B-C50C-407E-A947-70E740481C1C}">
                <a14:useLocalDpi xmlns:a14="http://schemas.microsoft.com/office/drawing/2010/main" val="0"/>
              </a:ext>
            </a:extLst>
          </a:blip>
          <a:srcRect t="3343" b="3343"/>
          <a:stretch/>
        </p:blipFill>
        <p:spPr>
          <a:xfrm>
            <a:off x="1408309" y="1900696"/>
            <a:ext cx="2420844" cy="33884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p:cNvSpPr>
            <a:spLocks noGrp="1"/>
          </p:cNvSpPr>
          <p:nvPr>
            <p:ph type="sldNum" sz="quarter" idx="12"/>
          </p:nvPr>
        </p:nvSpPr>
        <p:spPr/>
        <p:txBody>
          <a:bodyPr/>
          <a:lstStyle/>
          <a:p>
            <a:fld id="{22FDDCD5-0FF9-4928-9BCF-C4CAA147B9D7}" type="slidenum">
              <a:rPr lang="en-US" smtClean="0"/>
              <a:t>2</a:t>
            </a:fld>
            <a:endParaRPr lang="en-US"/>
          </a:p>
        </p:txBody>
      </p:sp>
      <p:sp>
        <p:nvSpPr>
          <p:cNvPr id="8" name="Rectangle 7">
            <a:extLst>
              <a:ext uri="{FF2B5EF4-FFF2-40B4-BE49-F238E27FC236}">
                <a16:creationId xmlns:a16="http://schemas.microsoft.com/office/drawing/2014/main" id="{55542F1E-F7F9-4028-982D-C5DF60AEB9AE}"/>
              </a:ext>
            </a:extLst>
          </p:cNvPr>
          <p:cNvSpPr/>
          <p:nvPr/>
        </p:nvSpPr>
        <p:spPr>
          <a:xfrm>
            <a:off x="1122357" y="5330937"/>
            <a:ext cx="3087937" cy="661720"/>
          </a:xfrm>
          <a:prstGeom prst="rect">
            <a:avLst/>
          </a:prstGeom>
        </p:spPr>
        <p:txBody>
          <a:bodyPr wrap="square">
            <a:spAutoFit/>
          </a:bodyPr>
          <a:lstStyle/>
          <a:p>
            <a:pPr algn="ctr">
              <a:spcAft>
                <a:spcPts val="600"/>
              </a:spcAft>
            </a:pPr>
            <a:r>
              <a:rPr lang="en-US" i="0" dirty="0">
                <a:solidFill>
                  <a:srgbClr val="002D72"/>
                </a:solidFill>
                <a:effectLst/>
                <a:latin typeface="Georgia" panose="02040502050405020303" pitchFamily="18" charset="0"/>
                <a:ea typeface="Open Sans" panose="020B0606030504020204" pitchFamily="34" charset="0"/>
                <a:cs typeface="Open Sans" panose="020B0606030504020204" pitchFamily="34" charset="0"/>
              </a:rPr>
              <a:t>Michael Holden</a:t>
            </a:r>
          </a:p>
          <a:p>
            <a:pPr algn="ctr">
              <a:spcAft>
                <a:spcPts val="600"/>
              </a:spcAft>
            </a:pPr>
            <a:r>
              <a:rPr lang="en-US" sz="1400" i="0" dirty="0">
                <a:solidFill>
                  <a:schemeClr val="tx1">
                    <a:lumMod val="85000"/>
                    <a:lumOff val="15000"/>
                  </a:schemeClr>
                </a:solidFill>
                <a:effectLst/>
                <a:ea typeface="Open Sans" panose="020B0606030504020204" pitchFamily="34" charset="0"/>
                <a:cs typeface="Open Sans" panose="020B0606030504020204" pitchFamily="34" charset="0"/>
              </a:rPr>
              <a:t>Vice President</a:t>
            </a:r>
            <a:endParaRPr lang="en-US" sz="1000" i="0" dirty="0">
              <a:solidFill>
                <a:schemeClr val="tx1">
                  <a:lumMod val="85000"/>
                  <a:lumOff val="15000"/>
                </a:schemeClr>
              </a:solidFill>
              <a:effectLst/>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FF9FF05A-39B4-4390-AD0B-DAE36D701553}"/>
              </a:ext>
            </a:extLst>
          </p:cNvPr>
          <p:cNvSpPr/>
          <p:nvPr/>
        </p:nvSpPr>
        <p:spPr>
          <a:xfrm>
            <a:off x="4594097" y="3548958"/>
            <a:ext cx="6770589" cy="2443699"/>
          </a:xfrm>
          <a:prstGeom prst="rect">
            <a:avLst/>
          </a:prstGeom>
        </p:spPr>
        <p:txBody>
          <a:bodyPr wrap="square">
            <a:noAutofit/>
          </a:bodyPr>
          <a:lstStyle/>
          <a:p>
            <a:r>
              <a:rPr lang="en-US" sz="2000" dirty="0">
                <a:solidFill>
                  <a:schemeClr val="tx1">
                    <a:lumMod val="85000"/>
                    <a:lumOff val="15000"/>
                  </a:schemeClr>
                </a:solidFill>
                <a:latin typeface="Segoe UI" panose="020B0502040204020203" pitchFamily="34" charset="0"/>
                <a:ea typeface="Open Sans" panose="020B0606030504020204" pitchFamily="34" charset="0"/>
                <a:cs typeface="Segoe UI" panose="020B0502040204020203" pitchFamily="34" charset="0"/>
              </a:rPr>
              <a:t>Michael Holden, Vice President, Midwest Agency</a:t>
            </a:r>
          </a:p>
          <a:p>
            <a:r>
              <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rPr>
              <a:t>AmTrust Title Insurance Company</a:t>
            </a:r>
          </a:p>
          <a:p>
            <a:r>
              <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rPr>
              <a:t>C: 440-725-8973</a:t>
            </a:r>
          </a:p>
          <a:p>
            <a:r>
              <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rPr>
              <a:t>E: </a:t>
            </a:r>
            <a:r>
              <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hlinkClick r:id="rId4"/>
              </a:rPr>
              <a:t>Michael.Holden@amtrustgroup.com</a:t>
            </a:r>
            <a:endPar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endParaRPr>
          </a:p>
          <a:p>
            <a:endPar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endParaRPr>
          </a:p>
          <a:p>
            <a:endParaRPr lang="en-US" sz="1200" dirty="0">
              <a:solidFill>
                <a:schemeClr val="tx1">
                  <a:lumMod val="85000"/>
                  <a:lumOff val="15000"/>
                </a:schemeClr>
              </a:solidFill>
              <a:cs typeface="Segoe UI" panose="020B0502040204020203" pitchFamily="34" charset="0"/>
            </a:endParaRPr>
          </a:p>
        </p:txBody>
      </p:sp>
      <p:sp>
        <p:nvSpPr>
          <p:cNvPr id="12" name="Date Placeholder 11">
            <a:extLst>
              <a:ext uri="{FF2B5EF4-FFF2-40B4-BE49-F238E27FC236}">
                <a16:creationId xmlns:a16="http://schemas.microsoft.com/office/drawing/2014/main" id="{C721B102-2404-4AF6-A62F-8693FF4E6E91}"/>
              </a:ext>
            </a:extLst>
          </p:cNvPr>
          <p:cNvSpPr>
            <a:spLocks noGrp="1"/>
          </p:cNvSpPr>
          <p:nvPr>
            <p:ph type="dt" sz="half" idx="10"/>
          </p:nvPr>
        </p:nvSpPr>
        <p:spPr/>
        <p:txBody>
          <a:bodyPr/>
          <a:lstStyle/>
          <a:p>
            <a:fld id="{F6919912-0845-4E07-8891-3C332F3D1CB4}" type="datetime1">
              <a:rPr lang="en-US" smtClean="0"/>
              <a:t>4/28/2026</a:t>
            </a:fld>
            <a:endParaRPr lang="en-US"/>
          </a:p>
        </p:txBody>
      </p:sp>
    </p:spTree>
    <p:extLst>
      <p:ext uri="{BB962C8B-B14F-4D97-AF65-F5344CB8AC3E}">
        <p14:creationId xmlns:p14="http://schemas.microsoft.com/office/powerpoint/2010/main" val="10825295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38B90CC-9834-906B-9264-F71F01BA0505}"/>
              </a:ext>
            </a:extLst>
          </p:cNvPr>
          <p:cNvSpPr>
            <a:spLocks noGrp="1"/>
          </p:cNvSpPr>
          <p:nvPr>
            <p:ph type="title"/>
          </p:nvPr>
        </p:nvSpPr>
        <p:spPr>
          <a:xfrm>
            <a:off x="838200" y="365125"/>
            <a:ext cx="10515600" cy="496605"/>
          </a:xfrm>
        </p:spPr>
        <p:txBody>
          <a:bodyPr/>
          <a:lstStyle/>
          <a:p>
            <a:r>
              <a:rPr lang="en-US" dirty="0"/>
              <a:t>Rules of Professional Conduct</a:t>
            </a:r>
          </a:p>
        </p:txBody>
      </p:sp>
      <p:sp>
        <p:nvSpPr>
          <p:cNvPr id="3" name="Text Placeholder 2">
            <a:extLst>
              <a:ext uri="{FF2B5EF4-FFF2-40B4-BE49-F238E27FC236}">
                <a16:creationId xmlns:a16="http://schemas.microsoft.com/office/drawing/2014/main" id="{582C671F-857C-4039-9A9E-81445815C967}"/>
              </a:ext>
            </a:extLst>
          </p:cNvPr>
          <p:cNvSpPr>
            <a:spLocks noGrp="1"/>
          </p:cNvSpPr>
          <p:nvPr>
            <p:ph type="body" sz="quarter" idx="4294967295"/>
          </p:nvPr>
        </p:nvSpPr>
        <p:spPr>
          <a:xfrm>
            <a:off x="489857" y="1230086"/>
            <a:ext cx="10436906" cy="5262789"/>
          </a:xfrm>
        </p:spPr>
        <p:txBody>
          <a:bodyPr>
            <a:normAutofit fontScale="85000" lnSpcReduction="20000"/>
          </a:bodyPr>
          <a:lstStyle/>
          <a:p>
            <a:r>
              <a:rPr lang="en-US" sz="2900" dirty="0"/>
              <a:t>PREAMBLE: A LAWYER’S RESPONSIBILITIES</a:t>
            </a:r>
          </a:p>
          <a:p>
            <a:r>
              <a:rPr lang="en-US" b="0" dirty="0"/>
              <a:t>(4) In addition to these representational functions, a lawyer may serve as a third-party neutral, a nonrepresentational role helping the parties to resolve a dispute or other matter. Some of these Rules apply directly to lawyers who are or have served as third-party neutrals. See, e.g., Rules 1.12 and 2.3. In addition, there are Rules that apply to lawyers who are not active in the practice of law or to practicing lawyers even when they are acting in a nonprofessional capacity. For example, a lawyer who commits fraud in the conduct of a business is subject to discipline for engaging in conduct involving dishonesty, fraud, deceit or misrepresentation. See Rule 8.4.</a:t>
            </a:r>
          </a:p>
          <a:p>
            <a:r>
              <a:rPr lang="en-US" b="0" dirty="0"/>
              <a:t>(5) In all professional functions a lawyer should be competent, prompt and diligent. Competence implies an obligation to keep abreast of changes in the law and its practice, including the benefits and risks associated with relevant technology. A lawyer should maintain communication with a client concerning the representation. A lawyer should keep in confidence information relating to representation of a client except so far as disclosure is required or permitted by the Rules of Professional Conduct or other law.</a:t>
            </a:r>
          </a:p>
          <a:p>
            <a:endParaRPr lang="en-US" dirty="0"/>
          </a:p>
        </p:txBody>
      </p:sp>
    </p:spTree>
    <p:extLst>
      <p:ext uri="{BB962C8B-B14F-4D97-AF65-F5344CB8AC3E}">
        <p14:creationId xmlns:p14="http://schemas.microsoft.com/office/powerpoint/2010/main" val="2490498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C9D606D-B653-BB98-088C-A971523E29FB}"/>
              </a:ext>
            </a:extLst>
          </p:cNvPr>
          <p:cNvSpPr>
            <a:spLocks noGrp="1"/>
          </p:cNvSpPr>
          <p:nvPr>
            <p:ph type="title"/>
          </p:nvPr>
        </p:nvSpPr>
        <p:spPr>
          <a:xfrm>
            <a:off x="838200" y="365125"/>
            <a:ext cx="10515600" cy="496605"/>
          </a:xfrm>
        </p:spPr>
        <p:txBody>
          <a:bodyPr/>
          <a:lstStyle/>
          <a:p>
            <a:r>
              <a:rPr lang="en-US" dirty="0"/>
              <a:t>Rules of Professional Conduct</a:t>
            </a:r>
          </a:p>
        </p:txBody>
      </p:sp>
      <p:sp>
        <p:nvSpPr>
          <p:cNvPr id="3" name="Text Placeholder 2">
            <a:extLst>
              <a:ext uri="{FF2B5EF4-FFF2-40B4-BE49-F238E27FC236}">
                <a16:creationId xmlns:a16="http://schemas.microsoft.com/office/drawing/2014/main" id="{582C671F-857C-4039-9A9E-81445815C967}"/>
              </a:ext>
            </a:extLst>
          </p:cNvPr>
          <p:cNvSpPr>
            <a:spLocks noGrp="1"/>
          </p:cNvSpPr>
          <p:nvPr>
            <p:ph type="body" sz="quarter" idx="4294967295"/>
          </p:nvPr>
        </p:nvSpPr>
        <p:spPr>
          <a:xfrm>
            <a:off x="533400" y="1153886"/>
            <a:ext cx="11658600" cy="5159827"/>
          </a:xfrm>
        </p:spPr>
        <p:txBody>
          <a:bodyPr>
            <a:normAutofit fontScale="85000" lnSpcReduction="20000"/>
          </a:bodyPr>
          <a:lstStyle/>
          <a:p>
            <a:r>
              <a:rPr lang="en-US" sz="2900" dirty="0"/>
              <a:t>PREAMBLE: A LAWYER’S RESPONSIBILITIES</a:t>
            </a:r>
          </a:p>
          <a:p>
            <a:r>
              <a:rPr lang="en-US" b="0" dirty="0"/>
              <a:t>(6) A lawyer’s conduct should conform to the requirements of the law, both in professional service to clients and in the lawyer’s business and personal affairs. A lawyer should use the law’s procedures only for legitimate purposes and not to harass or intimidate others. A lawyer should demonstrate respect for the legal system and for those who serve it, including judges, other lawyers and public officials. While it is a lawyer’s duty, when necessary, to challenge the rectitude of official action, it is also a lawyer’s duty to uphold legal process. For example, a lawyer may counsel and assist a client regarding Montana’s cannabis-related laws. In the event Montana law conflicts with federal or tribal law, the lawyer shall also advise the client regarding related federal and tribal law and policy.</a:t>
            </a:r>
          </a:p>
          <a:p>
            <a:r>
              <a:rPr lang="en-US" b="0" dirty="0"/>
              <a:t>(7) As a public citizen, a lawyer should seek improvement of the law, access to the legal system, the administration of justice and the quality of service rendered by the legal profession. As a member of a learned profession, a lawyer should cultivate knowledge of the law beyond its use for clients, employ that knowledge in reform of the law and work to strengthen legal education. In addition, a lawyer should further the public’s understanding of and confidence in the rule of law and the justice system because legal institutions in a constitutional democracy depend on popular participation and support to maintain their authority…</a:t>
            </a:r>
          </a:p>
          <a:p>
            <a:endParaRPr lang="en-US" dirty="0"/>
          </a:p>
        </p:txBody>
      </p:sp>
    </p:spTree>
    <p:extLst>
      <p:ext uri="{BB962C8B-B14F-4D97-AF65-F5344CB8AC3E}">
        <p14:creationId xmlns:p14="http://schemas.microsoft.com/office/powerpoint/2010/main" val="2238228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37BAE88-2713-A848-F7DD-2799BF7550B3}"/>
              </a:ext>
            </a:extLst>
          </p:cNvPr>
          <p:cNvSpPr>
            <a:spLocks noGrp="1"/>
          </p:cNvSpPr>
          <p:nvPr>
            <p:ph type="title"/>
          </p:nvPr>
        </p:nvSpPr>
        <p:spPr>
          <a:xfrm>
            <a:off x="838200" y="365125"/>
            <a:ext cx="10515600" cy="496605"/>
          </a:xfrm>
        </p:spPr>
        <p:txBody>
          <a:bodyPr/>
          <a:lstStyle/>
          <a:p>
            <a:r>
              <a:rPr lang="en-US" dirty="0"/>
              <a:t>Rules of Professional Conduct</a:t>
            </a:r>
          </a:p>
        </p:txBody>
      </p:sp>
      <p:sp>
        <p:nvSpPr>
          <p:cNvPr id="3" name="Text Placeholder 2">
            <a:extLst>
              <a:ext uri="{FF2B5EF4-FFF2-40B4-BE49-F238E27FC236}">
                <a16:creationId xmlns:a16="http://schemas.microsoft.com/office/drawing/2014/main" id="{582C671F-857C-4039-9A9E-81445815C967}"/>
              </a:ext>
            </a:extLst>
          </p:cNvPr>
          <p:cNvSpPr>
            <a:spLocks noGrp="1"/>
          </p:cNvSpPr>
          <p:nvPr>
            <p:ph type="body" sz="quarter" idx="4294967295"/>
          </p:nvPr>
        </p:nvSpPr>
        <p:spPr>
          <a:xfrm>
            <a:off x="391886" y="1482725"/>
            <a:ext cx="11800114" cy="5010150"/>
          </a:xfrm>
        </p:spPr>
        <p:txBody>
          <a:bodyPr>
            <a:normAutofit fontScale="92500"/>
          </a:bodyPr>
          <a:lstStyle/>
          <a:p>
            <a:r>
              <a:rPr lang="en-US" sz="2900" dirty="0"/>
              <a:t>PREAMBLE: A LAWYER’S RESPONSIBILITIES</a:t>
            </a:r>
          </a:p>
          <a:p>
            <a:r>
              <a:rPr lang="en-US" b="0" dirty="0"/>
              <a:t>(8) Many of a lawyer’s professional responsibilities are prescribed in the Rules of Professional Conduct, as well as substantive and procedural law. However, a lawyer is also guided by personal conscience and the approbation of professional peers. A lawyer should strive to attain the highest level of skill, to improve the law and the legal profession and to exemplify the legal profession’s ideals of public service.</a:t>
            </a:r>
          </a:p>
          <a:p>
            <a:r>
              <a:rPr lang="en-US" b="0" dirty="0"/>
              <a:t>(9) A lawyer’s responsibilities as a representative of clients, an officer of the legal system and a public citizen are harmonious. A lawyer can be a dedicated advocate on behalf of a client, even an unpopular one, but in doing so must comply with these Rules of Professional Conduct. So also, a lawyer can be sure that preserving client confidences ordinarily serves the public interest because people are more likely to seek legal advice, and thereby heed their legal obligations, when they know their communications will be private.</a:t>
            </a:r>
          </a:p>
          <a:p>
            <a:endParaRPr lang="en-US" dirty="0"/>
          </a:p>
        </p:txBody>
      </p:sp>
    </p:spTree>
    <p:extLst>
      <p:ext uri="{BB962C8B-B14F-4D97-AF65-F5344CB8AC3E}">
        <p14:creationId xmlns:p14="http://schemas.microsoft.com/office/powerpoint/2010/main" val="3510396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F8FEDA-C635-B0B2-FCAA-8E909484AF28}"/>
              </a:ext>
            </a:extLst>
          </p:cNvPr>
          <p:cNvSpPr>
            <a:spLocks noGrp="1"/>
          </p:cNvSpPr>
          <p:nvPr>
            <p:ph type="title"/>
          </p:nvPr>
        </p:nvSpPr>
        <p:spPr>
          <a:xfrm>
            <a:off x="838200" y="365125"/>
            <a:ext cx="10515600" cy="496605"/>
          </a:xfrm>
        </p:spPr>
        <p:txBody>
          <a:bodyPr/>
          <a:lstStyle/>
          <a:p>
            <a:r>
              <a:rPr lang="en-US" dirty="0"/>
              <a:t>Rules of Professional Conduct</a:t>
            </a:r>
          </a:p>
        </p:txBody>
      </p:sp>
      <p:sp>
        <p:nvSpPr>
          <p:cNvPr id="3" name="Text Placeholder 2">
            <a:extLst>
              <a:ext uri="{FF2B5EF4-FFF2-40B4-BE49-F238E27FC236}">
                <a16:creationId xmlns:a16="http://schemas.microsoft.com/office/drawing/2014/main" id="{582C671F-857C-4039-9A9E-81445815C967}"/>
              </a:ext>
            </a:extLst>
          </p:cNvPr>
          <p:cNvSpPr>
            <a:spLocks noGrp="1"/>
          </p:cNvSpPr>
          <p:nvPr>
            <p:ph type="body" sz="quarter" idx="4294967295"/>
          </p:nvPr>
        </p:nvSpPr>
        <p:spPr>
          <a:xfrm>
            <a:off x="337457" y="1197429"/>
            <a:ext cx="11854543" cy="5295445"/>
          </a:xfrm>
        </p:spPr>
        <p:txBody>
          <a:bodyPr>
            <a:normAutofit fontScale="92500" lnSpcReduction="20000"/>
          </a:bodyPr>
          <a:lstStyle/>
          <a:p>
            <a:r>
              <a:rPr lang="en-US" sz="2900" dirty="0"/>
              <a:t>PREAMBLE: A LAWYER’S RESPONSIBILITIES</a:t>
            </a:r>
          </a:p>
          <a:p>
            <a:r>
              <a:rPr lang="en-US" b="0" dirty="0"/>
              <a:t>(10) In the nature of law practice, however, conflicting responsibilities are encountered. Virtually all difficult ethical problems arise from conflict between a lawyer’s responsibilities to clients, to the legal system and to the lawyer’s own interest. The Rules of Professional Conduct often prescribe terms for resolving such conflicts. Within the framework of these Rules, however, many difficult issues of professional discretion can arise. Such issues must be resolved through the exercise of sensitive professional and moral judgment guided by the basic principles underlying the Rules. These principles include the lawyer’s obligation to protect and pursue a client’s legitimate interests, within the bounds of the law, while maintaining a professional, courteous and civil attitude toward all persons involved in the legal system.</a:t>
            </a:r>
          </a:p>
          <a:p>
            <a:r>
              <a:rPr lang="en-US" b="0" dirty="0"/>
              <a:t>(11) The legal profession is self-governing. Although other professions also have been granted powers of self-government, the legal profession is unique in this respect because of the close relationship between the profession and the processes of government and law enforcement. This connection is manifested in the fact that ultimate authority over the legal profession is vested in the courts.</a:t>
            </a:r>
          </a:p>
          <a:p>
            <a:endParaRPr lang="en-US" dirty="0"/>
          </a:p>
        </p:txBody>
      </p:sp>
    </p:spTree>
    <p:extLst>
      <p:ext uri="{BB962C8B-B14F-4D97-AF65-F5344CB8AC3E}">
        <p14:creationId xmlns:p14="http://schemas.microsoft.com/office/powerpoint/2010/main" val="3897235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C176AEB-7710-DCE2-978A-7390FC122D90}"/>
              </a:ext>
            </a:extLst>
          </p:cNvPr>
          <p:cNvSpPr>
            <a:spLocks noGrp="1"/>
          </p:cNvSpPr>
          <p:nvPr>
            <p:ph type="title"/>
          </p:nvPr>
        </p:nvSpPr>
        <p:spPr>
          <a:xfrm>
            <a:off x="838200" y="365125"/>
            <a:ext cx="10515600" cy="496605"/>
          </a:xfrm>
        </p:spPr>
        <p:txBody>
          <a:bodyPr/>
          <a:lstStyle/>
          <a:p>
            <a:r>
              <a:rPr lang="en-US" dirty="0"/>
              <a:t>Rules of Professional Conduct</a:t>
            </a:r>
          </a:p>
        </p:txBody>
      </p:sp>
      <p:sp>
        <p:nvSpPr>
          <p:cNvPr id="3" name="Text Placeholder 2">
            <a:extLst>
              <a:ext uri="{FF2B5EF4-FFF2-40B4-BE49-F238E27FC236}">
                <a16:creationId xmlns:a16="http://schemas.microsoft.com/office/drawing/2014/main" id="{582C671F-857C-4039-9A9E-81445815C967}"/>
              </a:ext>
            </a:extLst>
          </p:cNvPr>
          <p:cNvSpPr>
            <a:spLocks noGrp="1"/>
          </p:cNvSpPr>
          <p:nvPr>
            <p:ph type="body" sz="quarter" idx="4294967295"/>
          </p:nvPr>
        </p:nvSpPr>
        <p:spPr>
          <a:xfrm>
            <a:off x="239486" y="1164771"/>
            <a:ext cx="11495314" cy="5181599"/>
          </a:xfrm>
        </p:spPr>
        <p:txBody>
          <a:bodyPr>
            <a:normAutofit fontScale="92500" lnSpcReduction="10000"/>
          </a:bodyPr>
          <a:lstStyle/>
          <a:p>
            <a:r>
              <a:rPr lang="en-US" sz="2900" dirty="0"/>
              <a:t>PREAMBLE: A LAWYER’S RESPONSIBILITIES</a:t>
            </a:r>
          </a:p>
          <a:p>
            <a:r>
              <a:rPr lang="en-US" b="0" dirty="0"/>
              <a:t>(12) Self-regulation helps maintain the legal profession’s independence from government domination. An independent legal profession is an important force in preserving government under law, for abuse of legal authority is more readily challenged by a profession whose members are not dependent on government for the right to practice. </a:t>
            </a:r>
          </a:p>
          <a:p>
            <a:r>
              <a:rPr lang="en-US" b="0" dirty="0"/>
              <a:t>(13) The legal profession’s relative autonomy carries with it special responsibilities of self-government. The profession has a responsibility to assure that its regulations are conceived in the public interest and not in furtherance of parochial or self-interested concerns of the bar. Every lawyer is responsible for observance of the Rules of Professional Conduct. A lawyer should also aid in securing their observance by other lawyers. Neglect of these responsibilities compromises the independence of the profession and the public interest which it serves.</a:t>
            </a:r>
          </a:p>
          <a:p>
            <a:r>
              <a:rPr lang="en-US" b="0" dirty="0"/>
              <a:t>(14)… (21) See accompanying handouts</a:t>
            </a:r>
          </a:p>
          <a:p>
            <a:endParaRPr lang="en-US" dirty="0"/>
          </a:p>
        </p:txBody>
      </p:sp>
    </p:spTree>
    <p:extLst>
      <p:ext uri="{BB962C8B-B14F-4D97-AF65-F5344CB8AC3E}">
        <p14:creationId xmlns:p14="http://schemas.microsoft.com/office/powerpoint/2010/main" val="3722439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6DC3D8-46F5-B8FE-6869-D7543E376674}"/>
              </a:ext>
            </a:extLst>
          </p:cNvPr>
          <p:cNvSpPr>
            <a:spLocks noGrp="1"/>
          </p:cNvSpPr>
          <p:nvPr>
            <p:ph type="title"/>
          </p:nvPr>
        </p:nvSpPr>
        <p:spPr>
          <a:xfrm>
            <a:off x="838200" y="365125"/>
            <a:ext cx="10515600" cy="496605"/>
          </a:xfrm>
        </p:spPr>
        <p:txBody>
          <a:bodyPr/>
          <a:lstStyle/>
          <a:p>
            <a:r>
              <a:rPr lang="en-US" dirty="0"/>
              <a:t>Rules </a:t>
            </a:r>
            <a:r>
              <a:rPr lang="en-US" dirty="0" err="1"/>
              <a:t>fo</a:t>
            </a:r>
            <a:r>
              <a:rPr lang="en-US" dirty="0"/>
              <a:t> Professional Conduct</a:t>
            </a:r>
          </a:p>
        </p:txBody>
      </p:sp>
      <p:sp>
        <p:nvSpPr>
          <p:cNvPr id="3" name="Text Placeholder 2">
            <a:extLst>
              <a:ext uri="{FF2B5EF4-FFF2-40B4-BE49-F238E27FC236}">
                <a16:creationId xmlns:a16="http://schemas.microsoft.com/office/drawing/2014/main" id="{0AE42AA7-1495-4FF4-8D26-894048CF6249}"/>
              </a:ext>
            </a:extLst>
          </p:cNvPr>
          <p:cNvSpPr>
            <a:spLocks noGrp="1"/>
          </p:cNvSpPr>
          <p:nvPr>
            <p:ph type="body" sz="quarter" idx="4294967295"/>
          </p:nvPr>
        </p:nvSpPr>
        <p:spPr>
          <a:xfrm>
            <a:off x="315686" y="1132114"/>
            <a:ext cx="11517084" cy="5225143"/>
          </a:xfrm>
        </p:spPr>
        <p:txBody>
          <a:bodyPr>
            <a:normAutofit fontScale="47500" lnSpcReduction="20000"/>
          </a:bodyPr>
          <a:lstStyle/>
          <a:p>
            <a:r>
              <a:rPr lang="en-US" sz="5600" dirty="0"/>
              <a:t>RULE 5.3: RESPONSIBILITIES REGARDING NONLAWYER ASSISTANTS</a:t>
            </a:r>
          </a:p>
          <a:p>
            <a:r>
              <a:rPr lang="en-US" sz="4800" b="0" dirty="0"/>
              <a:t>With respect to a nonlawyer employed or retained by or associated with a lawyer:</a:t>
            </a:r>
          </a:p>
          <a:p>
            <a:r>
              <a:rPr lang="en-US" sz="4800" b="0" dirty="0"/>
              <a:t>(a) A partner, and a lawyer who individually or together with other lawyers possesses comparable managerial authority in a law firm, shall make reasonable eff orts to ensure that the fi rm has in effect measures giving reasonable assurance that the person’s conduct is compatible with the professional obligations of the lawyer;</a:t>
            </a:r>
          </a:p>
          <a:p>
            <a:r>
              <a:rPr lang="en-US" sz="4800" b="0" dirty="0"/>
              <a:t>(b) A lawyer having direct supervisory authority over the nonlawyer shall make reasonable efforts to ensure that the person’s conduct is compatible with the professional obligations of the lawyer; and</a:t>
            </a:r>
          </a:p>
          <a:p>
            <a:r>
              <a:rPr lang="en-US" sz="4800" b="0" dirty="0"/>
              <a:t>(c) A lawyer shall be responsible for conduct of such a person that would be a violation of the Rules of Professional Conduct if engaged in by a lawyer if:</a:t>
            </a:r>
          </a:p>
          <a:p>
            <a:r>
              <a:rPr lang="en-US" sz="4800" b="0" dirty="0"/>
              <a:t>	(1) The lawyer orders or, with the knowledge of the specific conduct, ratifies or ignores the conduct involved; or</a:t>
            </a:r>
          </a:p>
          <a:p>
            <a:r>
              <a:rPr lang="en-US" sz="4800" b="0" dirty="0"/>
              <a:t>	(2) The lawyer is a partner or has comparable managerial authority in the law fi rm in which the person is employed, or has direct supervisory authority over the person, and knows of the conduct at a time when its consequences can be avoided or mitigated but fails to take reasonable remedial action.</a:t>
            </a:r>
          </a:p>
          <a:p>
            <a:endParaRPr lang="en-US" dirty="0"/>
          </a:p>
        </p:txBody>
      </p:sp>
    </p:spTree>
    <p:extLst>
      <p:ext uri="{BB962C8B-B14F-4D97-AF65-F5344CB8AC3E}">
        <p14:creationId xmlns:p14="http://schemas.microsoft.com/office/powerpoint/2010/main" val="12317123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67A5805-9093-9A13-F69A-3C6CD6CC6A18}"/>
              </a:ext>
            </a:extLst>
          </p:cNvPr>
          <p:cNvSpPr>
            <a:spLocks noGrp="1"/>
          </p:cNvSpPr>
          <p:nvPr>
            <p:ph type="title"/>
          </p:nvPr>
        </p:nvSpPr>
        <p:spPr>
          <a:xfrm>
            <a:off x="838200" y="365125"/>
            <a:ext cx="10515600" cy="496605"/>
          </a:xfrm>
        </p:spPr>
        <p:txBody>
          <a:bodyPr/>
          <a:lstStyle/>
          <a:p>
            <a:r>
              <a:rPr lang="en-US" dirty="0"/>
              <a:t>Cultural Determinants</a:t>
            </a:r>
          </a:p>
        </p:txBody>
      </p:sp>
      <p:sp>
        <p:nvSpPr>
          <p:cNvPr id="3" name="Text Placeholder 2">
            <a:extLst>
              <a:ext uri="{FF2B5EF4-FFF2-40B4-BE49-F238E27FC236}">
                <a16:creationId xmlns:a16="http://schemas.microsoft.com/office/drawing/2014/main" id="{0AE42AA7-1495-4FF4-8D26-894048CF6249}"/>
              </a:ext>
            </a:extLst>
          </p:cNvPr>
          <p:cNvSpPr>
            <a:spLocks noGrp="1"/>
          </p:cNvSpPr>
          <p:nvPr>
            <p:ph type="body" sz="quarter" idx="4294967295"/>
          </p:nvPr>
        </p:nvSpPr>
        <p:spPr>
          <a:xfrm>
            <a:off x="754063" y="1701800"/>
            <a:ext cx="11437937" cy="3260725"/>
          </a:xfrm>
        </p:spPr>
        <p:txBody>
          <a:bodyPr>
            <a:normAutofit fontScale="55000" lnSpcReduction="20000"/>
          </a:bodyPr>
          <a:lstStyle/>
          <a:p>
            <a:pPr marL="685800" indent="-685800">
              <a:buFont typeface="Arial" panose="020B0604020202020204" pitchFamily="34" charset="0"/>
              <a:buChar char="•"/>
            </a:pPr>
            <a:r>
              <a:rPr lang="en-US" sz="5600" b="0" dirty="0"/>
              <a:t>Often harder to modify than structural determinants, </a:t>
            </a:r>
            <a:br>
              <a:rPr lang="en-US" sz="5600" b="0" dirty="0"/>
            </a:br>
            <a:r>
              <a:rPr lang="en-US" sz="5600" b="0" dirty="0"/>
              <a:t>mainly because they are less readily identifiable and understood</a:t>
            </a:r>
          </a:p>
          <a:p>
            <a:pPr marL="685800" indent="-685800">
              <a:buFont typeface="Arial" panose="020B0604020202020204" pitchFamily="34" charset="0"/>
              <a:buChar char="•"/>
            </a:pPr>
            <a:r>
              <a:rPr lang="en-US" sz="5600" b="0" dirty="0"/>
              <a:t>Essentially tied to the style or ethos of an organization’s management and leadership</a:t>
            </a:r>
          </a:p>
          <a:p>
            <a:pPr marL="685800" indent="-685800">
              <a:buFont typeface="Arial" panose="020B0604020202020204" pitchFamily="34" charset="0"/>
              <a:buChar char="•"/>
            </a:pPr>
            <a:r>
              <a:rPr lang="en-US" sz="5600" b="0" dirty="0"/>
              <a:t>Typically determined from the top – </a:t>
            </a:r>
            <a:br>
              <a:rPr lang="en-US" sz="5600" b="0" dirty="0"/>
            </a:br>
            <a:r>
              <a:rPr lang="en-US" sz="5600" b="0" dirty="0"/>
              <a:t>Largely dependent on the example set by  senior management</a:t>
            </a:r>
          </a:p>
          <a:p>
            <a:endParaRPr lang="en-US" dirty="0"/>
          </a:p>
        </p:txBody>
      </p:sp>
    </p:spTree>
    <p:extLst>
      <p:ext uri="{BB962C8B-B14F-4D97-AF65-F5344CB8AC3E}">
        <p14:creationId xmlns:p14="http://schemas.microsoft.com/office/powerpoint/2010/main" val="42426664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00912-F8B3-4637-9289-989B4E8CFBA1}"/>
              </a:ext>
            </a:extLst>
          </p:cNvPr>
          <p:cNvSpPr>
            <a:spLocks noGrp="1"/>
          </p:cNvSpPr>
          <p:nvPr>
            <p:ph type="title"/>
          </p:nvPr>
        </p:nvSpPr>
        <p:spPr>
          <a:xfrm>
            <a:off x="838200" y="365125"/>
            <a:ext cx="10515600" cy="496605"/>
          </a:xfrm>
        </p:spPr>
        <p:txBody>
          <a:bodyPr/>
          <a:lstStyle/>
          <a:p>
            <a:r>
              <a:rPr lang="en-US" dirty="0"/>
              <a:t>Changing Organizational Culture</a:t>
            </a:r>
          </a:p>
        </p:txBody>
      </p:sp>
      <p:sp>
        <p:nvSpPr>
          <p:cNvPr id="3" name="Content Placeholder 2">
            <a:extLst>
              <a:ext uri="{FF2B5EF4-FFF2-40B4-BE49-F238E27FC236}">
                <a16:creationId xmlns:a16="http://schemas.microsoft.com/office/drawing/2014/main" id="{9E124387-514B-4E94-B93C-3BFAD8BD548C}"/>
              </a:ext>
            </a:extLst>
          </p:cNvPr>
          <p:cNvSpPr>
            <a:spLocks noGrp="1"/>
          </p:cNvSpPr>
          <p:nvPr>
            <p:ph idx="4294967295"/>
          </p:nvPr>
        </p:nvSpPr>
        <p:spPr>
          <a:xfrm>
            <a:off x="522514" y="1600200"/>
            <a:ext cx="4659086" cy="4525963"/>
          </a:xfrm>
        </p:spPr>
        <p:txBody>
          <a:bodyPr>
            <a:normAutofit lnSpcReduction="10000"/>
          </a:bodyPr>
          <a:lstStyle/>
          <a:p>
            <a:r>
              <a:rPr lang="en-US" dirty="0"/>
              <a:t>What are the</a:t>
            </a:r>
            <a:r>
              <a:rPr lang="en-US" b="1" dirty="0"/>
              <a:t> five </a:t>
            </a:r>
            <a:r>
              <a:rPr lang="en-US" dirty="0"/>
              <a:t>most important values you would like to see represented in your organizational culture? </a:t>
            </a:r>
          </a:p>
          <a:p>
            <a:r>
              <a:rPr lang="en-US" dirty="0"/>
              <a:t>Are these values compatible with your current organizational culture? Do they exist now? If not, why not? </a:t>
            </a:r>
            <a:br>
              <a:rPr lang="en-US" dirty="0"/>
            </a:br>
            <a:r>
              <a:rPr lang="en-US" dirty="0"/>
              <a:t>If they are so important, why are you not attaining these values?</a:t>
            </a:r>
          </a:p>
          <a:p>
            <a:endParaRPr lang="en-US" dirty="0"/>
          </a:p>
          <a:p>
            <a:endParaRPr lang="en-US" dirty="0"/>
          </a:p>
        </p:txBody>
      </p:sp>
      <p:pic>
        <p:nvPicPr>
          <p:cNvPr id="4" name="Picture 3">
            <a:extLst>
              <a:ext uri="{FF2B5EF4-FFF2-40B4-BE49-F238E27FC236}">
                <a16:creationId xmlns:a16="http://schemas.microsoft.com/office/drawing/2014/main" id="{31F9DFF0-8B0F-41D6-9E9C-D477ACFE842D}"/>
              </a:ext>
            </a:extLst>
          </p:cNvPr>
          <p:cNvPicPr>
            <a:picLocks noChangeAspect="1"/>
          </p:cNvPicPr>
          <p:nvPr/>
        </p:nvPicPr>
        <p:blipFill>
          <a:blip r:embed="rId2"/>
          <a:stretch>
            <a:fillRect/>
          </a:stretch>
        </p:blipFill>
        <p:spPr>
          <a:xfrm>
            <a:off x="6096000" y="1268167"/>
            <a:ext cx="4907622" cy="4907622"/>
          </a:xfrm>
          <a:prstGeom prst="rect">
            <a:avLst/>
          </a:prstGeom>
        </p:spPr>
      </p:pic>
    </p:spTree>
    <p:extLst>
      <p:ext uri="{BB962C8B-B14F-4D97-AF65-F5344CB8AC3E}">
        <p14:creationId xmlns:p14="http://schemas.microsoft.com/office/powerpoint/2010/main" val="25546597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3CEB7B99-DC77-0FEA-80F5-FCCA2E2C34C0}"/>
              </a:ext>
            </a:extLst>
          </p:cNvPr>
          <p:cNvSpPr>
            <a:spLocks noGrp="1"/>
          </p:cNvSpPr>
          <p:nvPr>
            <p:ph type="title"/>
          </p:nvPr>
        </p:nvSpPr>
        <p:spPr>
          <a:xfrm>
            <a:off x="838200" y="365125"/>
            <a:ext cx="10515600" cy="496605"/>
          </a:xfrm>
        </p:spPr>
        <p:txBody>
          <a:bodyPr/>
          <a:lstStyle/>
          <a:p>
            <a:r>
              <a:rPr lang="en-US" dirty="0"/>
              <a:t>Behavior Determinants</a:t>
            </a:r>
          </a:p>
        </p:txBody>
      </p:sp>
      <p:sp>
        <p:nvSpPr>
          <p:cNvPr id="3" name="Text Placeholder 2">
            <a:extLst>
              <a:ext uri="{FF2B5EF4-FFF2-40B4-BE49-F238E27FC236}">
                <a16:creationId xmlns:a16="http://schemas.microsoft.com/office/drawing/2014/main" id="{B82F8464-9E74-4769-ADBD-9DE7A501D79A}"/>
              </a:ext>
            </a:extLst>
          </p:cNvPr>
          <p:cNvSpPr>
            <a:spLocks noGrp="1"/>
          </p:cNvSpPr>
          <p:nvPr>
            <p:ph type="body" sz="quarter" idx="4294967295"/>
          </p:nvPr>
        </p:nvSpPr>
        <p:spPr>
          <a:xfrm>
            <a:off x="696686" y="1447800"/>
            <a:ext cx="10330089" cy="4008438"/>
          </a:xfrm>
        </p:spPr>
        <p:txBody>
          <a:bodyPr>
            <a:normAutofit/>
          </a:bodyPr>
          <a:lstStyle/>
          <a:p>
            <a:pPr marL="342900" indent="-342900">
              <a:buFont typeface="Arial" panose="020B0604020202020204" pitchFamily="34" charset="0"/>
              <a:buChar char="•"/>
            </a:pPr>
            <a:endParaRPr lang="en-US" sz="2400" b="0" dirty="0"/>
          </a:p>
          <a:p>
            <a:pPr marL="342900" indent="-342900">
              <a:buFont typeface="Arial" panose="020B0604020202020204" pitchFamily="34" charset="0"/>
              <a:buChar char="•"/>
            </a:pPr>
            <a:r>
              <a:rPr lang="en-US" sz="2400" b="0" dirty="0"/>
              <a:t>Behavioral determinants are much harder to address than structural or cultural because they are based in personality and character</a:t>
            </a:r>
          </a:p>
          <a:p>
            <a:pPr marL="342900" indent="-342900">
              <a:buFont typeface="Arial" panose="020B0604020202020204" pitchFamily="34" charset="0"/>
              <a:buChar char="•"/>
            </a:pPr>
            <a:r>
              <a:rPr lang="en-US" sz="2400" b="0" dirty="0"/>
              <a:t>Behavioral determinants are often based in problematic features of character and conduct that are not recognized as such by individuals concerned</a:t>
            </a:r>
          </a:p>
          <a:p>
            <a:pPr marL="342900" indent="-342900">
              <a:buFont typeface="Arial" panose="020B0604020202020204" pitchFamily="34" charset="0"/>
              <a:buChar char="•"/>
            </a:pPr>
            <a:r>
              <a:rPr lang="en-US" sz="2400" b="0" dirty="0"/>
              <a:t>Behavioral determinants are often related to features of character and conduct that are positively selected for in many organizations – that are </a:t>
            </a:r>
            <a:r>
              <a:rPr lang="en-US" sz="2400" b="0" i="1" dirty="0"/>
              <a:t>encouraged </a:t>
            </a:r>
            <a:r>
              <a:rPr lang="en-US" sz="2400" b="0" dirty="0"/>
              <a:t>by the organizational culture</a:t>
            </a:r>
          </a:p>
          <a:p>
            <a:endParaRPr lang="en-US" dirty="0"/>
          </a:p>
        </p:txBody>
      </p:sp>
    </p:spTree>
    <p:extLst>
      <p:ext uri="{BB962C8B-B14F-4D97-AF65-F5344CB8AC3E}">
        <p14:creationId xmlns:p14="http://schemas.microsoft.com/office/powerpoint/2010/main" val="2537942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27F3CBB-19C4-5B68-A8FA-4D2B269B16F6}"/>
              </a:ext>
            </a:extLst>
          </p:cNvPr>
          <p:cNvSpPr>
            <a:spLocks noGrp="1"/>
          </p:cNvSpPr>
          <p:nvPr>
            <p:ph type="title"/>
          </p:nvPr>
        </p:nvSpPr>
        <p:spPr>
          <a:xfrm>
            <a:off x="838200" y="365125"/>
            <a:ext cx="10515600" cy="496605"/>
          </a:xfrm>
        </p:spPr>
        <p:txBody>
          <a:bodyPr/>
          <a:lstStyle/>
          <a:p>
            <a:r>
              <a:rPr lang="en-US" dirty="0"/>
              <a:t>Problematic Aspects of Behavior</a:t>
            </a:r>
          </a:p>
        </p:txBody>
      </p:sp>
      <p:sp>
        <p:nvSpPr>
          <p:cNvPr id="3" name="Text Placeholder 2">
            <a:extLst>
              <a:ext uri="{FF2B5EF4-FFF2-40B4-BE49-F238E27FC236}">
                <a16:creationId xmlns:a16="http://schemas.microsoft.com/office/drawing/2014/main" id="{0AE42AA7-1495-4FF4-8D26-894048CF6249}"/>
              </a:ext>
            </a:extLst>
          </p:cNvPr>
          <p:cNvSpPr>
            <a:spLocks noGrp="1"/>
          </p:cNvSpPr>
          <p:nvPr>
            <p:ph type="body" sz="quarter" idx="4294967295"/>
          </p:nvPr>
        </p:nvSpPr>
        <p:spPr>
          <a:xfrm>
            <a:off x="555171" y="1774825"/>
            <a:ext cx="10884354" cy="3703638"/>
          </a:xfrm>
        </p:spPr>
        <p:txBody>
          <a:bodyPr>
            <a:normAutofit fontScale="55000" lnSpcReduction="20000"/>
          </a:bodyPr>
          <a:lstStyle/>
          <a:p>
            <a:pPr marL="685800" indent="-685800">
              <a:buFont typeface="Arial" panose="020B0604020202020204" pitchFamily="34" charset="0"/>
              <a:buChar char="•"/>
            </a:pPr>
            <a:r>
              <a:rPr lang="en-US" sz="5600" b="0" dirty="0"/>
              <a:t>Failure to listen or to respond properly to concerns  </a:t>
            </a:r>
          </a:p>
          <a:p>
            <a:pPr marL="685800" indent="-685800">
              <a:buFont typeface="Arial" panose="020B0604020202020204" pitchFamily="34" charset="0"/>
              <a:buChar char="•"/>
            </a:pPr>
            <a:r>
              <a:rPr lang="en-US" sz="5600" b="0" dirty="0"/>
              <a:t>Failure to open conduct to more general scrutiny</a:t>
            </a:r>
          </a:p>
          <a:p>
            <a:pPr marL="685800" indent="-685800">
              <a:buFont typeface="Arial" panose="020B0604020202020204" pitchFamily="34" charset="0"/>
              <a:buChar char="•"/>
            </a:pPr>
            <a:r>
              <a:rPr lang="en-US" sz="5600" b="0" dirty="0"/>
              <a:t>Failure to face up directly to instances of real conflict </a:t>
            </a:r>
          </a:p>
          <a:p>
            <a:pPr marL="685800" indent="-685800">
              <a:buFont typeface="Arial" panose="020B0604020202020204" pitchFamily="34" charset="0"/>
              <a:buChar char="•"/>
            </a:pPr>
            <a:r>
              <a:rPr lang="en-US" sz="5600" b="0" dirty="0"/>
              <a:t>Willingness to rely on physical presence or other forms of implicit or explicit threat to promote compliance </a:t>
            </a:r>
          </a:p>
          <a:p>
            <a:pPr marL="685800" indent="-685800">
              <a:buFont typeface="Arial" panose="020B0604020202020204" pitchFamily="34" charset="0"/>
              <a:buChar char="•"/>
            </a:pPr>
            <a:r>
              <a:rPr lang="en-US" sz="5600" b="0" dirty="0"/>
              <a:t>Willingness to use insult or public disparagement against subordinates</a:t>
            </a:r>
          </a:p>
          <a:p>
            <a:pPr marL="685800" indent="-685800">
              <a:buFont typeface="Arial" panose="020B0604020202020204" pitchFamily="34" charset="0"/>
              <a:buChar char="•"/>
            </a:pPr>
            <a:r>
              <a:rPr lang="en-US" sz="5600" b="0" dirty="0"/>
              <a:t>Willingness to exploit or sacrifice relationships to achieve one’s ends</a:t>
            </a:r>
          </a:p>
          <a:p>
            <a:endParaRPr lang="en-US" dirty="0"/>
          </a:p>
        </p:txBody>
      </p:sp>
    </p:spTree>
    <p:extLst>
      <p:ext uri="{BB962C8B-B14F-4D97-AF65-F5344CB8AC3E}">
        <p14:creationId xmlns:p14="http://schemas.microsoft.com/office/powerpoint/2010/main" val="2579389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ody of water with a statue in the middle of it&#10;&#10;Description automatically generated with medium confidence">
            <a:extLst>
              <a:ext uri="{FF2B5EF4-FFF2-40B4-BE49-F238E27FC236}">
                <a16:creationId xmlns:a16="http://schemas.microsoft.com/office/drawing/2014/main" id="{926B1310-810A-8266-566C-2C40AD627E6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096107" y="0"/>
            <a:ext cx="7095893" cy="6858000"/>
          </a:xfrm>
          <a:prstGeom prst="rect">
            <a:avLst/>
          </a:prstGeom>
        </p:spPr>
      </p:pic>
      <p:sp>
        <p:nvSpPr>
          <p:cNvPr id="2" name="Slide Number Placeholder 1"/>
          <p:cNvSpPr>
            <a:spLocks noGrp="1"/>
          </p:cNvSpPr>
          <p:nvPr>
            <p:ph type="sldNum" sz="quarter" idx="12"/>
          </p:nvPr>
        </p:nvSpPr>
        <p:spPr/>
        <p:txBody>
          <a:bodyPr/>
          <a:lstStyle/>
          <a:p>
            <a:fld id="{22FDDCD5-0FF9-4928-9BCF-C4CAA147B9D7}" type="slidenum">
              <a:rPr lang="en-US" smtClean="0"/>
              <a:t>3</a:t>
            </a:fld>
            <a:endParaRPr lang="en-US"/>
          </a:p>
        </p:txBody>
      </p:sp>
      <p:sp>
        <p:nvSpPr>
          <p:cNvPr id="17" name="Rectangle 16">
            <a:extLst>
              <a:ext uri="{FF2B5EF4-FFF2-40B4-BE49-F238E27FC236}">
                <a16:creationId xmlns:a16="http://schemas.microsoft.com/office/drawing/2014/main" id="{533F2082-4594-8CE3-00A6-6F6542338E3D}"/>
              </a:ext>
            </a:extLst>
          </p:cNvPr>
          <p:cNvSpPr/>
          <p:nvPr/>
        </p:nvSpPr>
        <p:spPr>
          <a:xfrm>
            <a:off x="0" y="4360796"/>
            <a:ext cx="5096107" cy="1785104"/>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ate Placeholder 11">
            <a:extLst>
              <a:ext uri="{FF2B5EF4-FFF2-40B4-BE49-F238E27FC236}">
                <a16:creationId xmlns:a16="http://schemas.microsoft.com/office/drawing/2014/main" id="{C721B102-2404-4AF6-A62F-8693FF4E6E91}"/>
              </a:ext>
            </a:extLst>
          </p:cNvPr>
          <p:cNvSpPr>
            <a:spLocks noGrp="1"/>
          </p:cNvSpPr>
          <p:nvPr>
            <p:ph type="dt" sz="half" idx="10"/>
          </p:nvPr>
        </p:nvSpPr>
        <p:spPr>
          <a:xfrm>
            <a:off x="529683" y="6462144"/>
            <a:ext cx="2743200" cy="293959"/>
          </a:xfrm>
        </p:spPr>
        <p:txBody>
          <a:bodyPr/>
          <a:lstStyle/>
          <a:p>
            <a:fld id="{F6919912-0845-4E07-8891-3C332F3D1CB4}" type="datetime1">
              <a:rPr lang="en-US" smtClean="0"/>
              <a:t>4/28/2026</a:t>
            </a:fld>
            <a:endParaRPr lang="en-US"/>
          </a:p>
        </p:txBody>
      </p:sp>
      <p:sp>
        <p:nvSpPr>
          <p:cNvPr id="11" name="TextBox 10">
            <a:extLst>
              <a:ext uri="{FF2B5EF4-FFF2-40B4-BE49-F238E27FC236}">
                <a16:creationId xmlns:a16="http://schemas.microsoft.com/office/drawing/2014/main" id="{8562C3C8-9D01-BB34-7A3D-7A78C0AE66DB}"/>
              </a:ext>
            </a:extLst>
          </p:cNvPr>
          <p:cNvSpPr txBox="1"/>
          <p:nvPr/>
        </p:nvSpPr>
        <p:spPr>
          <a:xfrm>
            <a:off x="633902" y="725660"/>
            <a:ext cx="3955427" cy="3139321"/>
          </a:xfrm>
          <a:prstGeom prst="rect">
            <a:avLst/>
          </a:prstGeom>
          <a:noFill/>
        </p:spPr>
        <p:txBody>
          <a:bodyPr wrap="square">
            <a:spAutoFit/>
          </a:bodyPr>
          <a:lstStyle/>
          <a:p>
            <a:r>
              <a:rPr lang="en-US" sz="2800" dirty="0">
                <a:solidFill>
                  <a:srgbClr val="002D72"/>
                </a:solidFill>
                <a:latin typeface="Georgia" panose="02040502050405020303" pitchFamily="18" charset="0"/>
                <a:ea typeface="Lato Black" panose="020F0502020204030203" pitchFamily="34" charset="0"/>
                <a:cs typeface="Segoe UI" panose="020B0502040204020203" pitchFamily="34" charset="0"/>
              </a:rPr>
              <a:t>About AmTrust</a:t>
            </a:r>
          </a:p>
          <a:p>
            <a:endParaRPr lang="en-US" sz="1000" b="0" i="0" u="none" strike="noStrike" baseline="0" dirty="0">
              <a:solidFill>
                <a:schemeClr val="tx1">
                  <a:lumMod val="85000"/>
                  <a:lumOff val="15000"/>
                </a:schemeClr>
              </a:solidFill>
            </a:endParaRPr>
          </a:p>
          <a:p>
            <a:r>
              <a:rPr lang="en-US" sz="1000" b="0" i="0" u="none" strike="noStrike" baseline="0" dirty="0">
                <a:solidFill>
                  <a:schemeClr val="tx1">
                    <a:lumMod val="85000"/>
                    <a:lumOff val="15000"/>
                  </a:schemeClr>
                </a:solidFill>
              </a:rPr>
              <a:t>AmTrust provides insurance protection, warranty programs and risk management expertise to small businesses, professional and financial services firms, retailers, and manufacturers worldwide. </a:t>
            </a:r>
          </a:p>
          <a:p>
            <a:endParaRPr lang="en-US" sz="1000" b="0" i="0" u="none" strike="noStrike" baseline="0" dirty="0">
              <a:solidFill>
                <a:schemeClr val="tx1">
                  <a:lumMod val="85000"/>
                  <a:lumOff val="15000"/>
                </a:schemeClr>
              </a:solidFill>
            </a:endParaRPr>
          </a:p>
          <a:p>
            <a:r>
              <a:rPr lang="en-US" sz="1000" b="0" i="0" u="none" strike="noStrike" baseline="0">
                <a:solidFill>
                  <a:schemeClr val="tx1">
                    <a:lumMod val="85000"/>
                    <a:lumOff val="15000"/>
                  </a:schemeClr>
                </a:solidFill>
              </a:rPr>
              <a:t>With </a:t>
            </a:r>
            <a:r>
              <a:rPr lang="en-US" sz="1000" b="0" i="0" u="none" strike="noStrike" baseline="0" dirty="0">
                <a:solidFill>
                  <a:schemeClr val="tx1">
                    <a:lumMod val="85000"/>
                    <a:lumOff val="15000"/>
                  </a:schemeClr>
                </a:solidFill>
              </a:rPr>
              <a:t>hundreds of thousands of customers and employees working worldwide, our “can do” attitude propels us forward, giving us the momentum to thrive. We strive to be the best and most profitable commercial insurer for small businesses in North America, the best warranty insurer in North America, and a high-return international specialty insurer in our core products. </a:t>
            </a:r>
          </a:p>
          <a:p>
            <a:endParaRPr lang="en-US" sz="1000" dirty="0">
              <a:solidFill>
                <a:schemeClr val="tx1">
                  <a:lumMod val="85000"/>
                  <a:lumOff val="15000"/>
                </a:schemeClr>
              </a:solidFill>
              <a:cs typeface="Segoe UI" panose="020B0502040204020203" pitchFamily="34" charset="0"/>
            </a:endParaRPr>
          </a:p>
          <a:p>
            <a:r>
              <a:rPr lang="en-US" sz="1000" b="0" i="0" u="none" strike="noStrike" baseline="0" dirty="0">
                <a:solidFill>
                  <a:schemeClr val="tx1">
                    <a:lumMod val="85000"/>
                    <a:lumOff val="15000"/>
                  </a:schemeClr>
                </a:solidFill>
              </a:rPr>
              <a:t>AmTrust is a global provider in the commercial P&amp;C market and the third largest Workers’ Compensation provider in the U.S. Our small business product suite continues to expand with Cyber, BOP, Employment Practices Liability Insurance (EPLI), Package and other core coverages and capabilities, including more middle-market and large accounts.</a:t>
            </a:r>
            <a:endParaRPr lang="en-US" sz="1000" dirty="0">
              <a:solidFill>
                <a:schemeClr val="tx1">
                  <a:lumMod val="85000"/>
                  <a:lumOff val="15000"/>
                </a:schemeClr>
              </a:solidFill>
              <a:cs typeface="Segoe UI" panose="020B0502040204020203" pitchFamily="34" charset="0"/>
            </a:endParaRPr>
          </a:p>
        </p:txBody>
      </p:sp>
      <p:sp>
        <p:nvSpPr>
          <p:cNvPr id="15" name="TextBox 14">
            <a:extLst>
              <a:ext uri="{FF2B5EF4-FFF2-40B4-BE49-F238E27FC236}">
                <a16:creationId xmlns:a16="http://schemas.microsoft.com/office/drawing/2014/main" id="{2533B057-1FCE-7B17-E573-CD6A9AED9C49}"/>
              </a:ext>
            </a:extLst>
          </p:cNvPr>
          <p:cNvSpPr txBox="1"/>
          <p:nvPr/>
        </p:nvSpPr>
        <p:spPr>
          <a:xfrm>
            <a:off x="704669" y="4668572"/>
            <a:ext cx="3711214" cy="1169551"/>
          </a:xfrm>
          <a:prstGeom prst="rect">
            <a:avLst/>
          </a:prstGeom>
          <a:noFill/>
        </p:spPr>
        <p:txBody>
          <a:bodyPr wrap="square">
            <a:spAutoFit/>
          </a:bodyPr>
          <a:lstStyle/>
          <a:p>
            <a:pPr>
              <a:spcAft>
                <a:spcPts val="200"/>
              </a:spcAft>
            </a:pPr>
            <a:r>
              <a:rPr lang="en-US" sz="1400" b="0" i="0" u="none" strike="noStrike" baseline="0">
                <a:solidFill>
                  <a:schemeClr val="bg1"/>
                </a:solidFill>
                <a:latin typeface="Georgia" panose="02040502050405020303" pitchFamily="18" charset="0"/>
              </a:rPr>
              <a:t>AmTrust provides insurance protection, warranty programs and risk management expertise to small businesses, professional and financial services firms, retailers, and manufacturers worldwide.</a:t>
            </a:r>
            <a:endParaRPr lang="en-US" sz="1400">
              <a:solidFill>
                <a:schemeClr val="bg1"/>
              </a:solidFill>
              <a:latin typeface="Georgia" panose="02040502050405020303" pitchFamily="18" charset="0"/>
              <a:cs typeface="Segoe UI" panose="020B0502040204020203" pitchFamily="34" charset="0"/>
            </a:endParaRPr>
          </a:p>
        </p:txBody>
      </p:sp>
      <p:pic>
        <p:nvPicPr>
          <p:cNvPr id="5" name="Picture 4" descr="Text&#10;&#10;Description automatically generated">
            <a:extLst>
              <a:ext uri="{FF2B5EF4-FFF2-40B4-BE49-F238E27FC236}">
                <a16:creationId xmlns:a16="http://schemas.microsoft.com/office/drawing/2014/main" id="{FA5DF381-19A9-EC44-082F-7E56C7BD36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752194" y="594559"/>
            <a:ext cx="2805904" cy="824058"/>
          </a:xfrm>
          <a:prstGeom prst="rect">
            <a:avLst/>
          </a:prstGeom>
        </p:spPr>
      </p:pic>
      <p:pic>
        <p:nvPicPr>
          <p:cNvPr id="4" name="Picture 3">
            <a:extLst>
              <a:ext uri="{FF2B5EF4-FFF2-40B4-BE49-F238E27FC236}">
                <a16:creationId xmlns:a16="http://schemas.microsoft.com/office/drawing/2014/main" id="{0B66A191-2BB5-2F4B-613C-BD9DA2CECF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5269" y="366032"/>
            <a:ext cx="3034701" cy="3793376"/>
          </a:xfrm>
          <a:prstGeom prst="rect">
            <a:avLst/>
          </a:prstGeom>
        </p:spPr>
      </p:pic>
      <p:pic>
        <p:nvPicPr>
          <p:cNvPr id="9" name="Picture 8">
            <a:extLst>
              <a:ext uri="{FF2B5EF4-FFF2-40B4-BE49-F238E27FC236}">
                <a16:creationId xmlns:a16="http://schemas.microsoft.com/office/drawing/2014/main" id="{2DFA89DB-7540-A480-113B-B03FC645496F}"/>
              </a:ext>
            </a:extLst>
          </p:cNvPr>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8644260" y="1637668"/>
            <a:ext cx="3240684" cy="1268818"/>
          </a:xfrm>
          <a:prstGeom prst="rect">
            <a:avLst/>
          </a:prstGeom>
        </p:spPr>
      </p:pic>
    </p:spTree>
    <p:extLst>
      <p:ext uri="{BB962C8B-B14F-4D97-AF65-F5344CB8AC3E}">
        <p14:creationId xmlns:p14="http://schemas.microsoft.com/office/powerpoint/2010/main" val="1847973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F1640ED-DDD6-1CF6-2DF9-CD63D7553AD8}"/>
              </a:ext>
            </a:extLst>
          </p:cNvPr>
          <p:cNvSpPr>
            <a:spLocks noGrp="1"/>
          </p:cNvSpPr>
          <p:nvPr>
            <p:ph type="title"/>
          </p:nvPr>
        </p:nvSpPr>
        <p:spPr>
          <a:xfrm>
            <a:off x="838200" y="365125"/>
            <a:ext cx="10515600" cy="496605"/>
          </a:xfrm>
        </p:spPr>
        <p:txBody>
          <a:bodyPr/>
          <a:lstStyle/>
          <a:p>
            <a:r>
              <a:rPr lang="en-US" dirty="0"/>
              <a:t>Unethical Conduct of Individuals</a:t>
            </a:r>
          </a:p>
        </p:txBody>
      </p:sp>
      <p:sp>
        <p:nvSpPr>
          <p:cNvPr id="3" name="Text Placeholder 2">
            <a:extLst>
              <a:ext uri="{FF2B5EF4-FFF2-40B4-BE49-F238E27FC236}">
                <a16:creationId xmlns:a16="http://schemas.microsoft.com/office/drawing/2014/main" id="{0AE42AA7-1495-4FF4-8D26-894048CF6249}"/>
              </a:ext>
            </a:extLst>
          </p:cNvPr>
          <p:cNvSpPr>
            <a:spLocks noGrp="1"/>
          </p:cNvSpPr>
          <p:nvPr>
            <p:ph type="body" sz="quarter" idx="4294967295"/>
          </p:nvPr>
        </p:nvSpPr>
        <p:spPr>
          <a:xfrm>
            <a:off x="752475" y="1755775"/>
            <a:ext cx="11439525" cy="3703638"/>
          </a:xfrm>
        </p:spPr>
        <p:txBody>
          <a:bodyPr>
            <a:normAutofit/>
          </a:bodyPr>
          <a:lstStyle/>
          <a:p>
            <a:r>
              <a:rPr lang="en-US" sz="3600" dirty="0"/>
              <a:t>DEADLY TRIANGLE OF UNETHICAL BEHAVIOR</a:t>
            </a:r>
            <a:br>
              <a:rPr lang="en-US" sz="3600" b="0" dirty="0"/>
            </a:br>
            <a:endParaRPr lang="en-US" sz="3600" b="0" dirty="0"/>
          </a:p>
          <a:p>
            <a:pPr marL="1143000" lvl="1" indent="-685800">
              <a:buFont typeface="Arial" panose="020B0604020202020204" pitchFamily="34" charset="0"/>
              <a:buChar char="•"/>
            </a:pPr>
            <a:r>
              <a:rPr lang="en-US" sz="3600" b="0" dirty="0">
                <a:solidFill>
                  <a:schemeClr val="tx1"/>
                </a:solidFill>
              </a:rPr>
              <a:t>Perceived Opportunity</a:t>
            </a:r>
          </a:p>
          <a:p>
            <a:pPr marL="1143000" lvl="1" indent="-685800">
              <a:buFont typeface="Arial" panose="020B0604020202020204" pitchFamily="34" charset="0"/>
              <a:buChar char="•"/>
            </a:pPr>
            <a:r>
              <a:rPr lang="en-US" sz="3600" b="0" dirty="0">
                <a:solidFill>
                  <a:schemeClr val="tx1"/>
                </a:solidFill>
              </a:rPr>
              <a:t>Perceived Pressure</a:t>
            </a:r>
          </a:p>
          <a:p>
            <a:pPr marL="1143000" lvl="1" indent="-685800">
              <a:buFont typeface="Arial" panose="020B0604020202020204" pitchFamily="34" charset="0"/>
              <a:buChar char="•"/>
            </a:pPr>
            <a:r>
              <a:rPr lang="en-US" sz="3600" b="0" dirty="0">
                <a:solidFill>
                  <a:schemeClr val="tx1"/>
                </a:solidFill>
              </a:rPr>
              <a:t>Rationalization</a:t>
            </a:r>
          </a:p>
          <a:p>
            <a:endParaRPr lang="en-US" dirty="0"/>
          </a:p>
        </p:txBody>
      </p:sp>
    </p:spTree>
    <p:extLst>
      <p:ext uri="{BB962C8B-B14F-4D97-AF65-F5344CB8AC3E}">
        <p14:creationId xmlns:p14="http://schemas.microsoft.com/office/powerpoint/2010/main" val="21660916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B5E206E-CC83-C780-6E43-D83D8076F43C}"/>
              </a:ext>
            </a:extLst>
          </p:cNvPr>
          <p:cNvSpPr>
            <a:spLocks noGrp="1"/>
          </p:cNvSpPr>
          <p:nvPr>
            <p:ph type="title"/>
          </p:nvPr>
        </p:nvSpPr>
        <p:spPr>
          <a:xfrm>
            <a:off x="838200" y="365125"/>
            <a:ext cx="10515600" cy="496605"/>
          </a:xfrm>
        </p:spPr>
        <p:txBody>
          <a:bodyPr/>
          <a:lstStyle/>
          <a:p>
            <a:r>
              <a:rPr lang="en-US" dirty="0"/>
              <a:t>The Corrosion of Character</a:t>
            </a:r>
          </a:p>
        </p:txBody>
      </p:sp>
      <p:sp>
        <p:nvSpPr>
          <p:cNvPr id="3" name="Text Placeholder 2">
            <a:extLst>
              <a:ext uri="{FF2B5EF4-FFF2-40B4-BE49-F238E27FC236}">
                <a16:creationId xmlns:a16="http://schemas.microsoft.com/office/drawing/2014/main" id="{0AE42AA7-1495-4FF4-8D26-894048CF6249}"/>
              </a:ext>
            </a:extLst>
          </p:cNvPr>
          <p:cNvSpPr>
            <a:spLocks noGrp="1"/>
          </p:cNvSpPr>
          <p:nvPr>
            <p:ph type="body" sz="quarter" idx="4294967295"/>
          </p:nvPr>
        </p:nvSpPr>
        <p:spPr>
          <a:xfrm>
            <a:off x="567418" y="1577181"/>
            <a:ext cx="11210925" cy="3703638"/>
          </a:xfrm>
        </p:spPr>
        <p:txBody>
          <a:bodyPr>
            <a:normAutofit fontScale="70000" lnSpcReduction="20000"/>
          </a:bodyPr>
          <a:lstStyle/>
          <a:p>
            <a:pPr marL="0" indent="0">
              <a:buNone/>
            </a:pPr>
            <a:r>
              <a:rPr lang="en-US" sz="5600" b="0" dirty="0"/>
              <a:t>American Social Theorist Richard Sennett described the way in which changes in the character of many contemporary work practices (structural and cultural) appeared to lead to a loss of trust, fragmentation in social relations, lack of social and ethical responsibility.</a:t>
            </a:r>
          </a:p>
          <a:p>
            <a:endParaRPr lang="en-US" sz="5600" b="0" dirty="0"/>
          </a:p>
          <a:p>
            <a:pPr marL="0" indent="0" algn="r">
              <a:buNone/>
            </a:pPr>
            <a:r>
              <a:rPr lang="en-US" sz="5100" b="0" dirty="0">
                <a:latin typeface="Times New Roman" panose="02020603050405020304" pitchFamily="18" charset="0"/>
                <a:cs typeface="Times New Roman" panose="02020603050405020304" pitchFamily="18" charset="0"/>
              </a:rPr>
              <a:t>− </a:t>
            </a:r>
            <a:r>
              <a:rPr lang="en-US" sz="5100" b="0" i="1" dirty="0"/>
              <a:t>The Corrosion of Character, </a:t>
            </a:r>
            <a:r>
              <a:rPr lang="en-US" sz="5100" b="0" dirty="0"/>
              <a:t>New York: W. W. Norton, 1998)</a:t>
            </a:r>
          </a:p>
          <a:p>
            <a:endParaRPr lang="en-US" dirty="0"/>
          </a:p>
        </p:txBody>
      </p:sp>
    </p:spTree>
    <p:extLst>
      <p:ext uri="{BB962C8B-B14F-4D97-AF65-F5344CB8AC3E}">
        <p14:creationId xmlns:p14="http://schemas.microsoft.com/office/powerpoint/2010/main" val="11111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5A8CBCE-FF0B-441B-C70F-5E4166DF32A3}"/>
              </a:ext>
            </a:extLst>
          </p:cNvPr>
          <p:cNvSpPr>
            <a:spLocks noGrp="1"/>
          </p:cNvSpPr>
          <p:nvPr>
            <p:ph type="title"/>
          </p:nvPr>
        </p:nvSpPr>
        <p:spPr>
          <a:xfrm>
            <a:off x="838200" y="365125"/>
            <a:ext cx="10515600" cy="496605"/>
          </a:xfrm>
        </p:spPr>
        <p:txBody>
          <a:bodyPr/>
          <a:lstStyle/>
          <a:p>
            <a:r>
              <a:rPr lang="en-US" dirty="0"/>
              <a:t>Cultural Factors</a:t>
            </a:r>
          </a:p>
        </p:txBody>
      </p:sp>
      <p:sp>
        <p:nvSpPr>
          <p:cNvPr id="3" name="Text Placeholder 2">
            <a:extLst>
              <a:ext uri="{FF2B5EF4-FFF2-40B4-BE49-F238E27FC236}">
                <a16:creationId xmlns:a16="http://schemas.microsoft.com/office/drawing/2014/main" id="{0AE42AA7-1495-4FF4-8D26-894048CF6249}"/>
              </a:ext>
            </a:extLst>
          </p:cNvPr>
          <p:cNvSpPr>
            <a:spLocks noGrp="1"/>
          </p:cNvSpPr>
          <p:nvPr>
            <p:ph type="body" sz="quarter" idx="4294967295"/>
          </p:nvPr>
        </p:nvSpPr>
        <p:spPr>
          <a:xfrm>
            <a:off x="654050" y="1619249"/>
            <a:ext cx="11537950" cy="4454979"/>
          </a:xfrm>
        </p:spPr>
        <p:txBody>
          <a:bodyPr>
            <a:normAutofit fontScale="47500" lnSpcReduction="20000"/>
          </a:bodyPr>
          <a:lstStyle/>
          <a:p>
            <a:pPr marL="457200" lvl="1" indent="0">
              <a:buNone/>
            </a:pPr>
            <a:r>
              <a:rPr lang="en-US" sz="7600" dirty="0"/>
              <a:t>Cultural factors that encourage unethical conduct:</a:t>
            </a:r>
          </a:p>
          <a:p>
            <a:pPr marL="685800" indent="-685800">
              <a:buFont typeface="Arial" panose="020B0604020202020204" pitchFamily="34" charset="0"/>
              <a:buChar char="•"/>
            </a:pPr>
            <a:r>
              <a:rPr lang="en-US" sz="6000" b="0" dirty="0"/>
              <a:t>Emphasis on “results” – Positive evaluation given to the “tough” manager</a:t>
            </a:r>
          </a:p>
          <a:p>
            <a:pPr marL="685800" indent="-685800">
              <a:buFont typeface="Arial" panose="020B0604020202020204" pitchFamily="34" charset="0"/>
              <a:buChar char="•"/>
            </a:pPr>
            <a:r>
              <a:rPr lang="en-US" sz="6000" b="0" dirty="0"/>
              <a:t>Devaluation of deliberative processes in favor of executive decision</a:t>
            </a:r>
          </a:p>
          <a:p>
            <a:pPr marL="685800" indent="-685800">
              <a:buFont typeface="Arial" panose="020B0604020202020204" pitchFamily="34" charset="0"/>
              <a:buChar char="•"/>
            </a:pPr>
            <a:r>
              <a:rPr lang="en-US" sz="6000" b="0" dirty="0"/>
              <a:t>Emphasis on short-term perspectives in evaluation of success </a:t>
            </a:r>
          </a:p>
          <a:p>
            <a:pPr marL="685800" indent="-685800">
              <a:buFont typeface="Arial" panose="020B0604020202020204" pitchFamily="34" charset="0"/>
              <a:buChar char="•"/>
            </a:pPr>
            <a:r>
              <a:rPr lang="en-US" sz="6000" b="0" dirty="0"/>
              <a:t>Individual integrity replaced by procedural adequacy </a:t>
            </a:r>
          </a:p>
          <a:p>
            <a:pPr marL="685800" indent="-685800">
              <a:buFont typeface="Arial" panose="020B0604020202020204" pitchFamily="34" charset="0"/>
              <a:buChar char="•"/>
            </a:pPr>
            <a:r>
              <a:rPr lang="en-US" sz="6000" b="0" dirty="0"/>
              <a:t>Reliance on relations of personal “patronage”</a:t>
            </a:r>
          </a:p>
          <a:p>
            <a:pPr marL="685800" indent="-685800">
              <a:buFont typeface="Arial" panose="020B0604020202020204" pitchFamily="34" charset="0"/>
              <a:buChar char="•"/>
            </a:pPr>
            <a:r>
              <a:rPr lang="en-US" sz="6000" b="0" dirty="0"/>
              <a:t>Inability to recognize the limited and often failing character of all managerial practice</a:t>
            </a:r>
          </a:p>
          <a:p>
            <a:endParaRPr lang="en-US" dirty="0"/>
          </a:p>
        </p:txBody>
      </p:sp>
    </p:spTree>
    <p:extLst>
      <p:ext uri="{BB962C8B-B14F-4D97-AF65-F5344CB8AC3E}">
        <p14:creationId xmlns:p14="http://schemas.microsoft.com/office/powerpoint/2010/main" val="26538925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A4BB96D-07DE-8049-22C6-53222F6EC1A3}"/>
              </a:ext>
            </a:extLst>
          </p:cNvPr>
          <p:cNvSpPr>
            <a:spLocks noGrp="1"/>
          </p:cNvSpPr>
          <p:nvPr>
            <p:ph type="title"/>
          </p:nvPr>
        </p:nvSpPr>
        <p:spPr>
          <a:xfrm>
            <a:off x="838200" y="365125"/>
            <a:ext cx="10515600" cy="496605"/>
          </a:xfrm>
        </p:spPr>
        <p:txBody>
          <a:bodyPr/>
          <a:lstStyle/>
          <a:p>
            <a:r>
              <a:rPr lang="en-US" dirty="0"/>
              <a:t>Breakdown of Ethics and Integrity</a:t>
            </a:r>
          </a:p>
        </p:txBody>
      </p:sp>
      <p:sp>
        <p:nvSpPr>
          <p:cNvPr id="3" name="Text Placeholder 2">
            <a:extLst>
              <a:ext uri="{FF2B5EF4-FFF2-40B4-BE49-F238E27FC236}">
                <a16:creationId xmlns:a16="http://schemas.microsoft.com/office/drawing/2014/main" id="{0AE42AA7-1495-4FF4-8D26-894048CF6249}"/>
              </a:ext>
            </a:extLst>
          </p:cNvPr>
          <p:cNvSpPr>
            <a:spLocks noGrp="1"/>
          </p:cNvSpPr>
          <p:nvPr>
            <p:ph type="body" sz="quarter" idx="4294967295"/>
          </p:nvPr>
        </p:nvSpPr>
        <p:spPr>
          <a:xfrm>
            <a:off x="566057" y="1609724"/>
            <a:ext cx="10873468" cy="4486275"/>
          </a:xfrm>
        </p:spPr>
        <p:txBody>
          <a:bodyPr>
            <a:normAutofit fontScale="70000" lnSpcReduction="20000"/>
          </a:bodyPr>
          <a:lstStyle/>
          <a:p>
            <a:pPr marL="685800" indent="-685800">
              <a:buFont typeface="Arial" panose="020B0604020202020204" pitchFamily="34" charset="0"/>
              <a:buChar char="•"/>
            </a:pPr>
            <a:r>
              <a:rPr lang="en-US" sz="5600" b="0" dirty="0"/>
              <a:t>Ethical conduct ultimately dependent not on systems and structures, but on character, style and ethos</a:t>
            </a:r>
          </a:p>
          <a:p>
            <a:pPr marL="685800" indent="-685800">
              <a:buFont typeface="Arial" panose="020B0604020202020204" pitchFamily="34" charset="0"/>
              <a:buChar char="•"/>
            </a:pPr>
            <a:r>
              <a:rPr lang="en-US" sz="5600" b="0" dirty="0"/>
              <a:t>Unethical organizations are those that allow and promote the “corrosion of character” – Loss of individual ethical integrity and understanding</a:t>
            </a:r>
          </a:p>
          <a:p>
            <a:pPr marL="685800" indent="-685800">
              <a:buFont typeface="Arial" panose="020B0604020202020204" pitchFamily="34" charset="0"/>
              <a:buChar char="•"/>
            </a:pPr>
            <a:r>
              <a:rPr lang="en-US" sz="5600" b="0" dirty="0"/>
              <a:t>The corrosion of character occurs through the dissociation of individuals (and organizations) from a wider social context</a:t>
            </a:r>
          </a:p>
          <a:p>
            <a:endParaRPr lang="en-US" dirty="0"/>
          </a:p>
        </p:txBody>
      </p:sp>
    </p:spTree>
    <p:extLst>
      <p:ext uri="{BB962C8B-B14F-4D97-AF65-F5344CB8AC3E}">
        <p14:creationId xmlns:p14="http://schemas.microsoft.com/office/powerpoint/2010/main" val="2733845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8E9AD3-0ACA-996A-6AF3-A8D7E9A21D98}"/>
              </a:ext>
            </a:extLst>
          </p:cNvPr>
          <p:cNvSpPr>
            <a:spLocks noGrp="1"/>
          </p:cNvSpPr>
          <p:nvPr>
            <p:ph type="dt" sz="half" idx="10"/>
          </p:nvPr>
        </p:nvSpPr>
        <p:spPr/>
        <p:txBody>
          <a:bodyPr/>
          <a:lstStyle/>
          <a:p>
            <a:fld id="{2FFCA2BA-5BE1-41C9-93D3-49D39D2CD542}" type="datetime1">
              <a:rPr lang="en-US" smtClean="0"/>
              <a:t>4/28/2026</a:t>
            </a:fld>
            <a:endParaRPr lang="en-US"/>
          </a:p>
        </p:txBody>
      </p:sp>
      <p:sp>
        <p:nvSpPr>
          <p:cNvPr id="3" name="Slide Number Placeholder 2">
            <a:extLst>
              <a:ext uri="{FF2B5EF4-FFF2-40B4-BE49-F238E27FC236}">
                <a16:creationId xmlns:a16="http://schemas.microsoft.com/office/drawing/2014/main" id="{11BA303C-491B-9D10-B324-21B739E3101C}"/>
              </a:ext>
            </a:extLst>
          </p:cNvPr>
          <p:cNvSpPr>
            <a:spLocks noGrp="1"/>
          </p:cNvSpPr>
          <p:nvPr>
            <p:ph type="sldNum" sz="quarter" idx="12"/>
          </p:nvPr>
        </p:nvSpPr>
        <p:spPr/>
        <p:txBody>
          <a:bodyPr/>
          <a:lstStyle/>
          <a:p>
            <a:fld id="{22FDDCD5-0FF9-4928-9BCF-C4CAA147B9D7}" type="slidenum">
              <a:rPr lang="en-US" smtClean="0"/>
              <a:t>34</a:t>
            </a:fld>
            <a:endParaRPr lang="en-US"/>
          </a:p>
        </p:txBody>
      </p:sp>
      <p:sp>
        <p:nvSpPr>
          <p:cNvPr id="4" name="Title 1">
            <a:extLst>
              <a:ext uri="{FF2B5EF4-FFF2-40B4-BE49-F238E27FC236}">
                <a16:creationId xmlns:a16="http://schemas.microsoft.com/office/drawing/2014/main" id="{3DCD5C77-80B0-406D-8B6F-7E7E973B9250}"/>
              </a:ext>
            </a:extLst>
          </p:cNvPr>
          <p:cNvSpPr txBox="1">
            <a:spLocks/>
          </p:cNvSpPr>
          <p:nvPr/>
        </p:nvSpPr>
        <p:spPr>
          <a:xfrm>
            <a:off x="838200" y="3180556"/>
            <a:ext cx="10515600" cy="496888"/>
          </a:xfrm>
          <a:prstGeom prst="rect">
            <a:avLst/>
          </a:prstGeom>
        </p:spPr>
        <p:txBody>
          <a:bodyPr/>
          <a:lstStyle>
            <a:lvl1pPr algn="l" defTabSz="914400" rtl="0" eaLnBrk="1" latinLnBrk="0" hangingPunct="1">
              <a:lnSpc>
                <a:spcPct val="90000"/>
              </a:lnSpc>
              <a:spcBef>
                <a:spcPct val="0"/>
              </a:spcBef>
              <a:buNone/>
              <a:defRPr sz="2000" kern="1200">
                <a:solidFill>
                  <a:srgbClr val="002D72"/>
                </a:solidFill>
                <a:latin typeface="+mj-lt"/>
                <a:ea typeface="+mj-ea"/>
                <a:cs typeface="+mj-cs"/>
              </a:defRPr>
            </a:lvl1pPr>
          </a:lstStyle>
          <a:p>
            <a:r>
              <a:rPr lang="en-US" sz="4000" dirty="0"/>
              <a:t>How to build an ethical organization</a:t>
            </a:r>
          </a:p>
        </p:txBody>
      </p:sp>
    </p:spTree>
    <p:extLst>
      <p:ext uri="{BB962C8B-B14F-4D97-AF65-F5344CB8AC3E}">
        <p14:creationId xmlns:p14="http://schemas.microsoft.com/office/powerpoint/2010/main" val="838488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6CFA2-FC4B-47E6-9444-7393E5749567}"/>
              </a:ext>
            </a:extLst>
          </p:cNvPr>
          <p:cNvSpPr>
            <a:spLocks noGrp="1"/>
          </p:cNvSpPr>
          <p:nvPr>
            <p:ph type="title"/>
          </p:nvPr>
        </p:nvSpPr>
        <p:spPr>
          <a:xfrm>
            <a:off x="838200" y="365125"/>
            <a:ext cx="10515600" cy="496605"/>
          </a:xfrm>
        </p:spPr>
        <p:txBody>
          <a:bodyPr/>
          <a:lstStyle/>
          <a:p>
            <a:r>
              <a:rPr lang="en-US" dirty="0"/>
              <a:t>How to Build an Ethical Organization</a:t>
            </a:r>
          </a:p>
        </p:txBody>
      </p:sp>
      <p:sp>
        <p:nvSpPr>
          <p:cNvPr id="3" name="Content Placeholder 2">
            <a:extLst>
              <a:ext uri="{FF2B5EF4-FFF2-40B4-BE49-F238E27FC236}">
                <a16:creationId xmlns:a16="http://schemas.microsoft.com/office/drawing/2014/main" id="{37E1E68E-26E6-481A-BDEE-F4F1EE33FA92}"/>
              </a:ext>
            </a:extLst>
          </p:cNvPr>
          <p:cNvSpPr>
            <a:spLocks noGrp="1"/>
          </p:cNvSpPr>
          <p:nvPr>
            <p:ph idx="4294967295"/>
          </p:nvPr>
        </p:nvSpPr>
        <p:spPr>
          <a:xfrm>
            <a:off x="6705600" y="1600200"/>
            <a:ext cx="5486400" cy="4525963"/>
          </a:xfrm>
        </p:spPr>
        <p:txBody>
          <a:bodyPr>
            <a:normAutofit/>
          </a:bodyPr>
          <a:lstStyle/>
          <a:p>
            <a:pPr marL="285750" indent="-285750"/>
            <a:r>
              <a:rPr lang="en-US" dirty="0"/>
              <a:t>Building ethical organizations is a matter of building personal character and integrity</a:t>
            </a:r>
          </a:p>
          <a:p>
            <a:pPr marL="285750" indent="-285750"/>
            <a:r>
              <a:rPr lang="en-US" dirty="0"/>
              <a:t>Building character is a matter of establishing the right organizational ethos and style</a:t>
            </a:r>
          </a:p>
          <a:p>
            <a:pPr marL="285750" indent="-285750"/>
            <a:r>
              <a:rPr lang="en-US" dirty="0"/>
              <a:t>Organizational structure can support ethos and integrity, but cannot create it</a:t>
            </a:r>
          </a:p>
          <a:p>
            <a:endParaRPr lang="en-US" dirty="0"/>
          </a:p>
        </p:txBody>
      </p:sp>
      <p:pic>
        <p:nvPicPr>
          <p:cNvPr id="4" name="Picture 3">
            <a:extLst>
              <a:ext uri="{FF2B5EF4-FFF2-40B4-BE49-F238E27FC236}">
                <a16:creationId xmlns:a16="http://schemas.microsoft.com/office/drawing/2014/main" id="{F304EBCC-77C4-41D9-97C0-B38A6AB73046}"/>
              </a:ext>
            </a:extLst>
          </p:cNvPr>
          <p:cNvPicPr>
            <a:picLocks noChangeAspect="1"/>
          </p:cNvPicPr>
          <p:nvPr/>
        </p:nvPicPr>
        <p:blipFill>
          <a:blip r:embed="rId2"/>
          <a:stretch>
            <a:fillRect/>
          </a:stretch>
        </p:blipFill>
        <p:spPr>
          <a:xfrm>
            <a:off x="298928" y="1759968"/>
            <a:ext cx="5310076" cy="3651821"/>
          </a:xfrm>
          <a:prstGeom prst="rect">
            <a:avLst/>
          </a:prstGeom>
        </p:spPr>
      </p:pic>
    </p:spTree>
    <p:extLst>
      <p:ext uri="{BB962C8B-B14F-4D97-AF65-F5344CB8AC3E}">
        <p14:creationId xmlns:p14="http://schemas.microsoft.com/office/powerpoint/2010/main" val="16904053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3DB4-0F44-4344-9F22-E86BD051E039}"/>
              </a:ext>
            </a:extLst>
          </p:cNvPr>
          <p:cNvSpPr>
            <a:spLocks noGrp="1"/>
          </p:cNvSpPr>
          <p:nvPr>
            <p:ph type="title"/>
          </p:nvPr>
        </p:nvSpPr>
        <p:spPr>
          <a:xfrm>
            <a:off x="838200" y="365125"/>
            <a:ext cx="10515600" cy="496605"/>
          </a:xfrm>
        </p:spPr>
        <p:txBody>
          <a:bodyPr/>
          <a:lstStyle/>
          <a:p>
            <a:r>
              <a:rPr lang="en-US" dirty="0"/>
              <a:t>How to Build an Ethical Organization</a:t>
            </a:r>
          </a:p>
        </p:txBody>
      </p:sp>
      <p:pic>
        <p:nvPicPr>
          <p:cNvPr id="3" name="Picture 2">
            <a:extLst>
              <a:ext uri="{FF2B5EF4-FFF2-40B4-BE49-F238E27FC236}">
                <a16:creationId xmlns:a16="http://schemas.microsoft.com/office/drawing/2014/main" id="{C58A0F5C-E26B-47DB-81A1-1341778C0447}"/>
              </a:ext>
            </a:extLst>
          </p:cNvPr>
          <p:cNvPicPr>
            <a:picLocks noChangeAspect="1"/>
          </p:cNvPicPr>
          <p:nvPr/>
        </p:nvPicPr>
        <p:blipFill>
          <a:blip r:embed="rId2"/>
          <a:stretch>
            <a:fillRect/>
          </a:stretch>
        </p:blipFill>
        <p:spPr>
          <a:xfrm>
            <a:off x="5763134" y="1446212"/>
            <a:ext cx="6175783" cy="4096867"/>
          </a:xfrm>
          <a:prstGeom prst="rect">
            <a:avLst/>
          </a:prstGeom>
        </p:spPr>
      </p:pic>
      <p:sp>
        <p:nvSpPr>
          <p:cNvPr id="7" name="TextBox 6">
            <a:extLst>
              <a:ext uri="{FF2B5EF4-FFF2-40B4-BE49-F238E27FC236}">
                <a16:creationId xmlns:a16="http://schemas.microsoft.com/office/drawing/2014/main" id="{1A445CF5-71E1-4D6B-9571-6BDCFBD5421F}"/>
              </a:ext>
            </a:extLst>
          </p:cNvPr>
          <p:cNvSpPr txBox="1"/>
          <p:nvPr/>
        </p:nvSpPr>
        <p:spPr>
          <a:xfrm>
            <a:off x="186613" y="2133620"/>
            <a:ext cx="5355770" cy="2585323"/>
          </a:xfrm>
          <a:prstGeom prst="rect">
            <a:avLst/>
          </a:prstGeom>
          <a:noFill/>
        </p:spPr>
        <p:txBody>
          <a:bodyPr wrap="square">
            <a:spAutoFit/>
          </a:bodyPr>
          <a:lstStyle/>
          <a:p>
            <a:pPr marL="285750" indent="-285750">
              <a:buFont typeface="Arial" panose="020B0604020202020204" pitchFamily="34" charset="0"/>
              <a:buChar char="•"/>
            </a:pPr>
            <a:r>
              <a:rPr lang="en-US" dirty="0"/>
              <a:t>Create a structure that supports ethics: </a:t>
            </a:r>
            <a:r>
              <a:rPr lang="en-US" b="1" dirty="0"/>
              <a:t>code of conduct, ethical training, resources</a:t>
            </a:r>
          </a:p>
          <a:p>
            <a:endParaRPr lang="en-US" b="1" dirty="0"/>
          </a:p>
          <a:p>
            <a:pPr marL="285750" indent="-285750">
              <a:buFont typeface="Arial" panose="020B0604020202020204" pitchFamily="34" charset="0"/>
              <a:buChar char="•"/>
            </a:pPr>
            <a:r>
              <a:rPr lang="en-US" dirty="0"/>
              <a:t>Promote ethical behavior from the top of the organization</a:t>
            </a:r>
          </a:p>
          <a:p>
            <a:endParaRPr lang="en-US" dirty="0"/>
          </a:p>
          <a:p>
            <a:pPr marL="285750" indent="-285750">
              <a:buFont typeface="Arial" panose="020B0604020202020204" pitchFamily="34" charset="0"/>
              <a:buChar char="•"/>
            </a:pPr>
            <a:r>
              <a:rPr lang="en-US" dirty="0"/>
              <a:t>Choose associates on the basis of ethics and how they would contribute to the ethics of the organization</a:t>
            </a:r>
          </a:p>
        </p:txBody>
      </p:sp>
    </p:spTree>
    <p:extLst>
      <p:ext uri="{BB962C8B-B14F-4D97-AF65-F5344CB8AC3E}">
        <p14:creationId xmlns:p14="http://schemas.microsoft.com/office/powerpoint/2010/main" val="21775261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5D32DD-722D-C8B6-9925-1884AECF767A}"/>
              </a:ext>
            </a:extLst>
          </p:cNvPr>
          <p:cNvSpPr>
            <a:spLocks noGrp="1"/>
          </p:cNvSpPr>
          <p:nvPr>
            <p:ph type="dt" sz="half" idx="10"/>
          </p:nvPr>
        </p:nvSpPr>
        <p:spPr/>
        <p:txBody>
          <a:bodyPr/>
          <a:lstStyle/>
          <a:p>
            <a:fld id="{2FFCA2BA-5BE1-41C9-93D3-49D39D2CD542}" type="datetime1">
              <a:rPr lang="en-US" smtClean="0"/>
              <a:t>4/28/2026</a:t>
            </a:fld>
            <a:endParaRPr lang="en-US"/>
          </a:p>
        </p:txBody>
      </p:sp>
      <p:sp>
        <p:nvSpPr>
          <p:cNvPr id="3" name="Slide Number Placeholder 2">
            <a:extLst>
              <a:ext uri="{FF2B5EF4-FFF2-40B4-BE49-F238E27FC236}">
                <a16:creationId xmlns:a16="http://schemas.microsoft.com/office/drawing/2014/main" id="{972EA45C-1A42-7699-F1D5-23784C0A2C17}"/>
              </a:ext>
            </a:extLst>
          </p:cNvPr>
          <p:cNvSpPr>
            <a:spLocks noGrp="1"/>
          </p:cNvSpPr>
          <p:nvPr>
            <p:ph type="sldNum" sz="quarter" idx="12"/>
          </p:nvPr>
        </p:nvSpPr>
        <p:spPr/>
        <p:txBody>
          <a:bodyPr/>
          <a:lstStyle/>
          <a:p>
            <a:fld id="{22FDDCD5-0FF9-4928-9BCF-C4CAA147B9D7}" type="slidenum">
              <a:rPr lang="en-US" smtClean="0"/>
              <a:t>37</a:t>
            </a:fld>
            <a:endParaRPr lang="en-US"/>
          </a:p>
        </p:txBody>
      </p:sp>
      <p:sp>
        <p:nvSpPr>
          <p:cNvPr id="4" name="Title 1">
            <a:extLst>
              <a:ext uri="{FF2B5EF4-FFF2-40B4-BE49-F238E27FC236}">
                <a16:creationId xmlns:a16="http://schemas.microsoft.com/office/drawing/2014/main" id="{ECF27E49-62B9-4711-A91F-04BBC60A5A79}"/>
              </a:ext>
            </a:extLst>
          </p:cNvPr>
          <p:cNvSpPr txBox="1">
            <a:spLocks/>
          </p:cNvSpPr>
          <p:nvPr/>
        </p:nvSpPr>
        <p:spPr>
          <a:xfrm>
            <a:off x="1359193" y="3180556"/>
            <a:ext cx="10515600" cy="496888"/>
          </a:xfrm>
          <a:prstGeom prst="rect">
            <a:avLst/>
          </a:prstGeom>
        </p:spPr>
        <p:txBody>
          <a:bodyPr/>
          <a:lstStyle>
            <a:lvl1pPr algn="l" defTabSz="914400" rtl="0" eaLnBrk="1" latinLnBrk="0" hangingPunct="1">
              <a:lnSpc>
                <a:spcPct val="90000"/>
              </a:lnSpc>
              <a:spcBef>
                <a:spcPct val="0"/>
              </a:spcBef>
              <a:buNone/>
              <a:defRPr sz="2000" kern="1200">
                <a:solidFill>
                  <a:srgbClr val="002D72"/>
                </a:solidFill>
                <a:latin typeface="+mj-lt"/>
                <a:ea typeface="+mj-ea"/>
                <a:cs typeface="+mj-cs"/>
              </a:defRPr>
            </a:lvl1pPr>
          </a:lstStyle>
          <a:p>
            <a:r>
              <a:rPr lang="en-US" sz="4000" dirty="0"/>
              <a:t>DISCIPLINARY COUNSEL v. MILLER</a:t>
            </a:r>
          </a:p>
        </p:txBody>
      </p:sp>
    </p:spTree>
    <p:extLst>
      <p:ext uri="{BB962C8B-B14F-4D97-AF65-F5344CB8AC3E}">
        <p14:creationId xmlns:p14="http://schemas.microsoft.com/office/powerpoint/2010/main" val="3862167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3DB4-0F44-4344-9F22-E86BD051E039}"/>
              </a:ext>
            </a:extLst>
          </p:cNvPr>
          <p:cNvSpPr>
            <a:spLocks noGrp="1"/>
          </p:cNvSpPr>
          <p:nvPr>
            <p:ph type="title"/>
          </p:nvPr>
        </p:nvSpPr>
        <p:spPr>
          <a:xfrm>
            <a:off x="838200" y="365125"/>
            <a:ext cx="10515600" cy="496605"/>
          </a:xfrm>
        </p:spPr>
        <p:txBody>
          <a:bodyPr/>
          <a:lstStyle/>
          <a:p>
            <a:r>
              <a:rPr lang="en-US" dirty="0"/>
              <a:t>Disciplinary Actions</a:t>
            </a:r>
          </a:p>
        </p:txBody>
      </p:sp>
      <p:sp>
        <p:nvSpPr>
          <p:cNvPr id="7" name="TextBox 6">
            <a:extLst>
              <a:ext uri="{FF2B5EF4-FFF2-40B4-BE49-F238E27FC236}">
                <a16:creationId xmlns:a16="http://schemas.microsoft.com/office/drawing/2014/main" id="{1A445CF5-71E1-4D6B-9571-6BDCFBD5421F}"/>
              </a:ext>
            </a:extLst>
          </p:cNvPr>
          <p:cNvSpPr txBox="1"/>
          <p:nvPr/>
        </p:nvSpPr>
        <p:spPr>
          <a:xfrm>
            <a:off x="186613" y="1599364"/>
            <a:ext cx="5355770" cy="4154984"/>
          </a:xfrm>
          <a:prstGeom prst="rect">
            <a:avLst/>
          </a:prstGeom>
          <a:noFill/>
        </p:spPr>
        <p:txBody>
          <a:bodyPr wrap="square">
            <a:spAutoFit/>
          </a:bodyPr>
          <a:lstStyle/>
          <a:p>
            <a:r>
              <a:rPr lang="en-US" sz="2400" b="1" dirty="0"/>
              <a:t>$2.26 million transaction:</a:t>
            </a:r>
          </a:p>
          <a:p>
            <a:pPr marL="742950" lvl="1" indent="-285750">
              <a:buFont typeface="Arial" panose="020B0604020202020204" pitchFamily="34" charset="0"/>
              <a:buChar char="•"/>
            </a:pPr>
            <a:r>
              <a:rPr lang="en-US" sz="2400" dirty="0"/>
              <a:t>Transaction required approval of a newly created legal description for the tract by the city engineer</a:t>
            </a:r>
          </a:p>
          <a:p>
            <a:pPr marL="742950" lvl="1" indent="-285750">
              <a:buFont typeface="Arial" panose="020B0604020202020204" pitchFamily="34" charset="0"/>
              <a:buChar char="•"/>
            </a:pPr>
            <a:r>
              <a:rPr lang="en-US" sz="2400" dirty="0"/>
              <a:t>Deal closed without the approval, and deeds were sent to be recorded</a:t>
            </a:r>
          </a:p>
          <a:p>
            <a:pPr marL="742950" lvl="1" indent="-285750">
              <a:buFont typeface="Arial" panose="020B0604020202020204" pitchFamily="34" charset="0"/>
              <a:buChar char="•"/>
            </a:pPr>
            <a:r>
              <a:rPr lang="en-US" sz="2400" dirty="0"/>
              <a:t>Funds were disbursed</a:t>
            </a:r>
          </a:p>
          <a:p>
            <a:pPr marL="742950" lvl="1" indent="-285750">
              <a:buFont typeface="Arial" panose="020B0604020202020204" pitchFamily="34" charset="0"/>
              <a:buChar char="•"/>
            </a:pPr>
            <a:r>
              <a:rPr lang="en-US" sz="2400" dirty="0"/>
              <a:t>Recorder rejected conveyance documents for lack of city approval of new legal description</a:t>
            </a:r>
          </a:p>
        </p:txBody>
      </p:sp>
      <p:pic>
        <p:nvPicPr>
          <p:cNvPr id="4" name="Picture 3">
            <a:extLst>
              <a:ext uri="{FF2B5EF4-FFF2-40B4-BE49-F238E27FC236}">
                <a16:creationId xmlns:a16="http://schemas.microsoft.com/office/drawing/2014/main" id="{FCCC39E8-9798-4DBE-83CE-F677FA4DAF5F}"/>
              </a:ext>
            </a:extLst>
          </p:cNvPr>
          <p:cNvPicPr>
            <a:picLocks noChangeAspect="1"/>
          </p:cNvPicPr>
          <p:nvPr/>
        </p:nvPicPr>
        <p:blipFill>
          <a:blip r:embed="rId2"/>
          <a:stretch>
            <a:fillRect/>
          </a:stretch>
        </p:blipFill>
        <p:spPr>
          <a:xfrm>
            <a:off x="5542383" y="1168184"/>
            <a:ext cx="6218395" cy="4433779"/>
          </a:xfrm>
          <a:prstGeom prst="rect">
            <a:avLst/>
          </a:prstGeom>
        </p:spPr>
      </p:pic>
    </p:spTree>
    <p:extLst>
      <p:ext uri="{BB962C8B-B14F-4D97-AF65-F5344CB8AC3E}">
        <p14:creationId xmlns:p14="http://schemas.microsoft.com/office/powerpoint/2010/main" val="37272352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3DB4-0F44-4344-9F22-E86BD051E039}"/>
              </a:ext>
            </a:extLst>
          </p:cNvPr>
          <p:cNvSpPr>
            <a:spLocks noGrp="1"/>
          </p:cNvSpPr>
          <p:nvPr>
            <p:ph type="title"/>
          </p:nvPr>
        </p:nvSpPr>
        <p:spPr>
          <a:xfrm>
            <a:off x="838200" y="365125"/>
            <a:ext cx="10515600" cy="496605"/>
          </a:xfrm>
        </p:spPr>
        <p:txBody>
          <a:bodyPr/>
          <a:lstStyle/>
          <a:p>
            <a:r>
              <a:rPr lang="en-US" dirty="0"/>
              <a:t>Disciplinary Actions</a:t>
            </a:r>
          </a:p>
        </p:txBody>
      </p:sp>
      <p:sp>
        <p:nvSpPr>
          <p:cNvPr id="7" name="TextBox 6">
            <a:extLst>
              <a:ext uri="{FF2B5EF4-FFF2-40B4-BE49-F238E27FC236}">
                <a16:creationId xmlns:a16="http://schemas.microsoft.com/office/drawing/2014/main" id="{1A445CF5-71E1-4D6B-9571-6BDCFBD5421F}"/>
              </a:ext>
            </a:extLst>
          </p:cNvPr>
          <p:cNvSpPr txBox="1"/>
          <p:nvPr/>
        </p:nvSpPr>
        <p:spPr>
          <a:xfrm>
            <a:off x="357675" y="1134641"/>
            <a:ext cx="11143860" cy="5262979"/>
          </a:xfrm>
          <a:prstGeom prst="rect">
            <a:avLst/>
          </a:prstGeom>
          <a:noFill/>
        </p:spPr>
        <p:txBody>
          <a:bodyPr wrap="square">
            <a:spAutoFit/>
          </a:bodyPr>
          <a:lstStyle/>
          <a:p>
            <a:r>
              <a:rPr lang="en-US" sz="2800" b="1" dirty="0"/>
              <a:t>$2.26 million transaction:</a:t>
            </a:r>
          </a:p>
          <a:p>
            <a:pPr marL="742950" lvl="1" indent="-285750">
              <a:buFont typeface="Arial" panose="020B0604020202020204" pitchFamily="34" charset="0"/>
              <a:buChar char="•"/>
            </a:pPr>
            <a:r>
              <a:rPr lang="en-US" sz="2800" dirty="0"/>
              <a:t>Another attorney in the same firm requested the recorded documents for the purposes of the buyer applying for the transfer of a liquor license</a:t>
            </a:r>
          </a:p>
          <a:p>
            <a:pPr marL="742950" lvl="1" indent="-285750">
              <a:buFont typeface="Arial" panose="020B0604020202020204" pitchFamily="34" charset="0"/>
              <a:buChar char="•"/>
            </a:pPr>
            <a:r>
              <a:rPr lang="en-US" sz="2800" dirty="0"/>
              <a:t>Mr. Miller created falsified documents with false recording information, provided them to the attorney for the buyer and left on a planned vacation</a:t>
            </a:r>
          </a:p>
          <a:p>
            <a:pPr marL="742950" lvl="1" indent="-285750">
              <a:buFont typeface="Arial" panose="020B0604020202020204" pitchFamily="34" charset="0"/>
              <a:buChar char="•"/>
            </a:pPr>
            <a:r>
              <a:rPr lang="en-US" sz="2800" dirty="0"/>
              <a:t>The firm and the affiliated title company discovered the false documents, and proceeded to rectify the situation by obtaining city approval and recording the documents about a month later</a:t>
            </a:r>
          </a:p>
          <a:p>
            <a:pPr marL="742950" lvl="1" indent="-285750">
              <a:buFont typeface="Arial" panose="020B0604020202020204" pitchFamily="34" charset="0"/>
              <a:buChar char="•"/>
            </a:pPr>
            <a:r>
              <a:rPr lang="en-US" sz="2800" dirty="0"/>
              <a:t>Mr. Miller’s employment was terminated, and he self-reported his conduct to the disciplinary counsel</a:t>
            </a:r>
          </a:p>
        </p:txBody>
      </p:sp>
    </p:spTree>
    <p:extLst>
      <p:ext uri="{BB962C8B-B14F-4D97-AF65-F5344CB8AC3E}">
        <p14:creationId xmlns:p14="http://schemas.microsoft.com/office/powerpoint/2010/main" val="3554577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E2276-C329-4483-8BD6-3B34DCA253E5}"/>
              </a:ext>
            </a:extLst>
          </p:cNvPr>
          <p:cNvSpPr>
            <a:spLocks noGrp="1"/>
          </p:cNvSpPr>
          <p:nvPr>
            <p:ph type="title"/>
          </p:nvPr>
        </p:nvSpPr>
        <p:spPr>
          <a:xfrm>
            <a:off x="838200" y="365125"/>
            <a:ext cx="10515600" cy="496605"/>
          </a:xfrm>
        </p:spPr>
        <p:txBody>
          <a:bodyPr/>
          <a:lstStyle/>
          <a:p>
            <a:r>
              <a:rPr lang="en-US" dirty="0"/>
              <a:t>Disclaimer</a:t>
            </a:r>
          </a:p>
        </p:txBody>
      </p:sp>
      <p:sp>
        <p:nvSpPr>
          <p:cNvPr id="4" name="TextBox 3">
            <a:extLst>
              <a:ext uri="{FF2B5EF4-FFF2-40B4-BE49-F238E27FC236}">
                <a16:creationId xmlns:a16="http://schemas.microsoft.com/office/drawing/2014/main" id="{B7B13816-AE08-4D6D-852A-40C446DF1988}"/>
              </a:ext>
            </a:extLst>
          </p:cNvPr>
          <p:cNvSpPr txBox="1"/>
          <p:nvPr/>
        </p:nvSpPr>
        <p:spPr>
          <a:xfrm>
            <a:off x="947057" y="1541576"/>
            <a:ext cx="10515600" cy="3970318"/>
          </a:xfrm>
          <a:prstGeom prst="rect">
            <a:avLst/>
          </a:prstGeom>
          <a:noFill/>
        </p:spPr>
        <p:txBody>
          <a:bodyPr wrap="square">
            <a:spAutoFit/>
          </a:bodyPr>
          <a:lstStyle/>
          <a:p>
            <a:r>
              <a:rPr lang="en-US" sz="2800" dirty="0">
                <a:solidFill>
                  <a:srgbClr val="080808"/>
                </a:solidFill>
                <a:latin typeface="Bookman Old Style" panose="02050604050505020204" pitchFamily="18" charset="0"/>
                <a:cs typeface="Calibri" panose="020F0502020204030204" pitchFamily="34" charset="0"/>
              </a:rPr>
              <a:t>This information is not a substitute for legal advice. It is for your reference only and is not intended to represent the only approach to any particular issue. </a:t>
            </a:r>
          </a:p>
          <a:p>
            <a:endParaRPr lang="en-US" sz="2800" dirty="0">
              <a:solidFill>
                <a:srgbClr val="080808"/>
              </a:solidFill>
              <a:latin typeface="Bookman Old Style" panose="02050604050505020204" pitchFamily="18" charset="0"/>
              <a:cs typeface="Calibri" panose="020F0502020204030204" pitchFamily="34" charset="0"/>
            </a:endParaRPr>
          </a:p>
          <a:p>
            <a:r>
              <a:rPr lang="en-US" sz="2800" dirty="0">
                <a:solidFill>
                  <a:srgbClr val="080808"/>
                </a:solidFill>
                <a:latin typeface="Bookman Old Style" panose="02050604050505020204" pitchFamily="18" charset="0"/>
                <a:cs typeface="Calibri" panose="020F0502020204030204" pitchFamily="34" charset="0"/>
              </a:rPr>
              <a:t>This information should not be construed as legal, financial or business advice, and users should consult legal counsel and subject-matter experts to be sure that the policies adopted and implemented meet the requirements unique to your company.</a:t>
            </a:r>
          </a:p>
        </p:txBody>
      </p:sp>
    </p:spTree>
    <p:extLst>
      <p:ext uri="{BB962C8B-B14F-4D97-AF65-F5344CB8AC3E}">
        <p14:creationId xmlns:p14="http://schemas.microsoft.com/office/powerpoint/2010/main" val="19239750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63DB4-0F44-4344-9F22-E86BD051E039}"/>
              </a:ext>
            </a:extLst>
          </p:cNvPr>
          <p:cNvSpPr>
            <a:spLocks noGrp="1"/>
          </p:cNvSpPr>
          <p:nvPr>
            <p:ph type="title"/>
          </p:nvPr>
        </p:nvSpPr>
        <p:spPr>
          <a:xfrm>
            <a:off x="838200" y="365125"/>
            <a:ext cx="10515600" cy="496605"/>
          </a:xfrm>
        </p:spPr>
        <p:txBody>
          <a:bodyPr/>
          <a:lstStyle/>
          <a:p>
            <a:r>
              <a:rPr lang="en-US" dirty="0"/>
              <a:t>Disciplinary Actions</a:t>
            </a:r>
          </a:p>
        </p:txBody>
      </p:sp>
      <p:sp>
        <p:nvSpPr>
          <p:cNvPr id="7" name="TextBox 6">
            <a:extLst>
              <a:ext uri="{FF2B5EF4-FFF2-40B4-BE49-F238E27FC236}">
                <a16:creationId xmlns:a16="http://schemas.microsoft.com/office/drawing/2014/main" id="{1A445CF5-71E1-4D6B-9571-6BDCFBD5421F}"/>
              </a:ext>
            </a:extLst>
          </p:cNvPr>
          <p:cNvSpPr txBox="1"/>
          <p:nvPr/>
        </p:nvSpPr>
        <p:spPr>
          <a:xfrm>
            <a:off x="298581" y="1842531"/>
            <a:ext cx="5355770" cy="3046988"/>
          </a:xfrm>
          <a:prstGeom prst="rect">
            <a:avLst/>
          </a:prstGeom>
          <a:noFill/>
        </p:spPr>
        <p:txBody>
          <a:bodyPr wrap="square">
            <a:spAutoFit/>
          </a:bodyPr>
          <a:lstStyle/>
          <a:p>
            <a:r>
              <a:rPr lang="en-US" sz="3200" b="1" dirty="0"/>
              <a:t>Result:</a:t>
            </a:r>
          </a:p>
          <a:p>
            <a:endParaRPr lang="en-US" sz="3200" b="1" dirty="0"/>
          </a:p>
          <a:p>
            <a:r>
              <a:rPr lang="en-US" sz="3200" b="1" dirty="0"/>
              <a:t>12-month suspension:</a:t>
            </a:r>
          </a:p>
          <a:p>
            <a:r>
              <a:rPr lang="en-US" sz="3200" dirty="0"/>
              <a:t>Stayed on the condition that the respondent does not engage in further misconduct</a:t>
            </a:r>
          </a:p>
        </p:txBody>
      </p:sp>
      <p:pic>
        <p:nvPicPr>
          <p:cNvPr id="3" name="Picture 2">
            <a:extLst>
              <a:ext uri="{FF2B5EF4-FFF2-40B4-BE49-F238E27FC236}">
                <a16:creationId xmlns:a16="http://schemas.microsoft.com/office/drawing/2014/main" id="{B9DC30F6-850E-4906-90AD-9977972FD971}"/>
              </a:ext>
            </a:extLst>
          </p:cNvPr>
          <p:cNvPicPr>
            <a:picLocks noChangeAspect="1"/>
          </p:cNvPicPr>
          <p:nvPr/>
        </p:nvPicPr>
        <p:blipFill>
          <a:blip r:embed="rId2"/>
          <a:stretch>
            <a:fillRect/>
          </a:stretch>
        </p:blipFill>
        <p:spPr>
          <a:xfrm>
            <a:off x="5989833" y="1799912"/>
            <a:ext cx="5185025" cy="4328041"/>
          </a:xfrm>
          <a:prstGeom prst="rect">
            <a:avLst/>
          </a:prstGeom>
        </p:spPr>
      </p:pic>
    </p:spTree>
    <p:extLst>
      <p:ext uri="{BB962C8B-B14F-4D97-AF65-F5344CB8AC3E}">
        <p14:creationId xmlns:p14="http://schemas.microsoft.com/office/powerpoint/2010/main" val="26060874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C0221AE-4E5F-7CAC-5AEE-453CAE9C2E0B}"/>
              </a:ext>
            </a:extLst>
          </p:cNvPr>
          <p:cNvSpPr>
            <a:spLocks noGrp="1"/>
          </p:cNvSpPr>
          <p:nvPr>
            <p:ph type="title"/>
          </p:nvPr>
        </p:nvSpPr>
        <p:spPr>
          <a:xfrm>
            <a:off x="838200" y="365125"/>
            <a:ext cx="10515600" cy="496605"/>
          </a:xfrm>
        </p:spPr>
        <p:txBody>
          <a:bodyPr/>
          <a:lstStyle/>
          <a:p>
            <a:r>
              <a:rPr lang="en-US" dirty="0"/>
              <a:t>Disciplinary Actions</a:t>
            </a:r>
          </a:p>
        </p:txBody>
      </p:sp>
      <p:sp>
        <p:nvSpPr>
          <p:cNvPr id="3" name="Text Placeholder 2">
            <a:extLst>
              <a:ext uri="{FF2B5EF4-FFF2-40B4-BE49-F238E27FC236}">
                <a16:creationId xmlns:a16="http://schemas.microsoft.com/office/drawing/2014/main" id="{768ADDA3-C43B-4F3C-9B58-224457A38DC6}"/>
              </a:ext>
            </a:extLst>
          </p:cNvPr>
          <p:cNvSpPr>
            <a:spLocks noGrp="1"/>
          </p:cNvSpPr>
          <p:nvPr>
            <p:ph type="body" sz="quarter" idx="4294967295"/>
          </p:nvPr>
        </p:nvSpPr>
        <p:spPr>
          <a:xfrm>
            <a:off x="838200" y="1754188"/>
            <a:ext cx="9525000" cy="3614737"/>
          </a:xfrm>
        </p:spPr>
        <p:txBody>
          <a:bodyPr>
            <a:normAutofit/>
          </a:bodyPr>
          <a:lstStyle/>
          <a:p>
            <a:r>
              <a:rPr lang="en-US" sz="2800" dirty="0"/>
              <a:t>Why?</a:t>
            </a:r>
          </a:p>
          <a:p>
            <a:pPr marL="342900" indent="-342900">
              <a:buFont typeface="Arial" panose="020B0604020202020204" pitchFamily="34" charset="0"/>
              <a:buChar char="•"/>
            </a:pPr>
            <a:r>
              <a:rPr lang="en-US" sz="2400" b="0" dirty="0"/>
              <a:t>Influenced by preplanned vacation? Pressure of time?</a:t>
            </a:r>
          </a:p>
          <a:p>
            <a:pPr marL="342900" indent="-342900">
              <a:buFont typeface="Arial" panose="020B0604020202020204" pitchFamily="34" charset="0"/>
              <a:buChar char="•"/>
            </a:pPr>
            <a:r>
              <a:rPr lang="en-US" sz="2400" b="0" dirty="0"/>
              <a:t>Perception that it was done to allow an application for liquor license to be transmitted – Planned to fix recording later?</a:t>
            </a:r>
          </a:p>
          <a:p>
            <a:pPr marL="342900" indent="-342900">
              <a:buFont typeface="Arial" panose="020B0604020202020204" pitchFamily="34" charset="0"/>
              <a:buChar char="•"/>
            </a:pPr>
            <a:r>
              <a:rPr lang="en-US" sz="2400" b="0" dirty="0"/>
              <a:t>Doubt if he expected to get caught?</a:t>
            </a:r>
          </a:p>
          <a:p>
            <a:r>
              <a:rPr lang="en-US" sz="2800" dirty="0"/>
              <a:t>What lessons do we learn about this case?</a:t>
            </a:r>
          </a:p>
          <a:p>
            <a:endParaRPr lang="en-US" dirty="0"/>
          </a:p>
        </p:txBody>
      </p:sp>
    </p:spTree>
    <p:extLst>
      <p:ext uri="{BB962C8B-B14F-4D97-AF65-F5344CB8AC3E}">
        <p14:creationId xmlns:p14="http://schemas.microsoft.com/office/powerpoint/2010/main" val="26660050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9449A1-DACA-CD91-9023-3D2BA1330201}"/>
              </a:ext>
            </a:extLst>
          </p:cNvPr>
          <p:cNvSpPr>
            <a:spLocks noGrp="1"/>
          </p:cNvSpPr>
          <p:nvPr>
            <p:ph type="dt" sz="half" idx="10"/>
          </p:nvPr>
        </p:nvSpPr>
        <p:spPr/>
        <p:txBody>
          <a:bodyPr/>
          <a:lstStyle/>
          <a:p>
            <a:fld id="{2FFCA2BA-5BE1-41C9-93D3-49D39D2CD542}" type="datetime1">
              <a:rPr lang="en-US" smtClean="0"/>
              <a:t>4/28/2026</a:t>
            </a:fld>
            <a:endParaRPr lang="en-US"/>
          </a:p>
        </p:txBody>
      </p:sp>
      <p:sp>
        <p:nvSpPr>
          <p:cNvPr id="3" name="Slide Number Placeholder 2">
            <a:extLst>
              <a:ext uri="{FF2B5EF4-FFF2-40B4-BE49-F238E27FC236}">
                <a16:creationId xmlns:a16="http://schemas.microsoft.com/office/drawing/2014/main" id="{502CFDCC-E137-0FB6-CD91-6C7CAFA1FAA7}"/>
              </a:ext>
            </a:extLst>
          </p:cNvPr>
          <p:cNvSpPr>
            <a:spLocks noGrp="1"/>
          </p:cNvSpPr>
          <p:nvPr>
            <p:ph type="sldNum" sz="quarter" idx="12"/>
          </p:nvPr>
        </p:nvSpPr>
        <p:spPr/>
        <p:txBody>
          <a:bodyPr/>
          <a:lstStyle/>
          <a:p>
            <a:fld id="{22FDDCD5-0FF9-4928-9BCF-C4CAA147B9D7}" type="slidenum">
              <a:rPr lang="en-US" smtClean="0"/>
              <a:t>42</a:t>
            </a:fld>
            <a:endParaRPr lang="en-US"/>
          </a:p>
        </p:txBody>
      </p:sp>
      <p:sp>
        <p:nvSpPr>
          <p:cNvPr id="4" name="Title 1">
            <a:extLst>
              <a:ext uri="{FF2B5EF4-FFF2-40B4-BE49-F238E27FC236}">
                <a16:creationId xmlns:a16="http://schemas.microsoft.com/office/drawing/2014/main" id="{D17EE583-8E07-4CDF-BECA-F6455CD098AE}"/>
              </a:ext>
            </a:extLst>
          </p:cNvPr>
          <p:cNvSpPr txBox="1">
            <a:spLocks/>
          </p:cNvSpPr>
          <p:nvPr/>
        </p:nvSpPr>
        <p:spPr>
          <a:xfrm>
            <a:off x="1676400" y="3282497"/>
            <a:ext cx="10515600" cy="496888"/>
          </a:xfrm>
          <a:prstGeom prst="rect">
            <a:avLst/>
          </a:prstGeom>
        </p:spPr>
        <p:txBody>
          <a:bodyPr>
            <a:noAutofit/>
          </a:bodyPr>
          <a:lstStyle>
            <a:lvl1pPr algn="l" defTabSz="914400" rtl="0" eaLnBrk="1" latinLnBrk="0" hangingPunct="1">
              <a:lnSpc>
                <a:spcPct val="90000"/>
              </a:lnSpc>
              <a:spcBef>
                <a:spcPct val="0"/>
              </a:spcBef>
              <a:buNone/>
              <a:defRPr sz="2000" kern="1200">
                <a:solidFill>
                  <a:srgbClr val="002D72"/>
                </a:solidFill>
                <a:latin typeface="+mj-lt"/>
                <a:ea typeface="+mj-ea"/>
                <a:cs typeface="+mj-cs"/>
              </a:defRPr>
            </a:lvl1pPr>
          </a:lstStyle>
          <a:p>
            <a:r>
              <a:rPr lang="en-US" sz="4000"/>
              <a:t>Mahoning County v. Lavelle</a:t>
            </a:r>
            <a:endParaRPr lang="en-US" sz="4000" dirty="0"/>
          </a:p>
        </p:txBody>
      </p:sp>
    </p:spTree>
    <p:extLst>
      <p:ext uri="{BB962C8B-B14F-4D97-AF65-F5344CB8AC3E}">
        <p14:creationId xmlns:p14="http://schemas.microsoft.com/office/powerpoint/2010/main" val="37071551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7B4D1CE-AC35-9E71-3656-426CB85BEEF3}"/>
              </a:ext>
            </a:extLst>
          </p:cNvPr>
          <p:cNvSpPr>
            <a:spLocks noGrp="1"/>
          </p:cNvSpPr>
          <p:nvPr>
            <p:ph type="title"/>
          </p:nvPr>
        </p:nvSpPr>
        <p:spPr>
          <a:xfrm>
            <a:off x="838200" y="365125"/>
            <a:ext cx="10515600" cy="496605"/>
          </a:xfrm>
        </p:spPr>
        <p:txBody>
          <a:bodyPr/>
          <a:lstStyle/>
          <a:p>
            <a:r>
              <a:rPr lang="en-US" dirty="0"/>
              <a:t>Disciplinary Actions</a:t>
            </a:r>
          </a:p>
        </p:txBody>
      </p:sp>
      <p:sp>
        <p:nvSpPr>
          <p:cNvPr id="3" name="Text Placeholder 2">
            <a:extLst>
              <a:ext uri="{FF2B5EF4-FFF2-40B4-BE49-F238E27FC236}">
                <a16:creationId xmlns:a16="http://schemas.microsoft.com/office/drawing/2014/main" id="{768ADDA3-C43B-4F3C-9B58-224457A38DC6}"/>
              </a:ext>
            </a:extLst>
          </p:cNvPr>
          <p:cNvSpPr>
            <a:spLocks noGrp="1"/>
          </p:cNvSpPr>
          <p:nvPr>
            <p:ph type="body" sz="quarter" idx="4294967295"/>
          </p:nvPr>
        </p:nvSpPr>
        <p:spPr>
          <a:xfrm>
            <a:off x="718456" y="1754188"/>
            <a:ext cx="10425793" cy="3787775"/>
          </a:xfrm>
        </p:spPr>
        <p:txBody>
          <a:bodyPr>
            <a:normAutofit fontScale="92500" lnSpcReduction="20000"/>
          </a:bodyPr>
          <a:lstStyle/>
          <a:p>
            <a:r>
              <a:rPr lang="en-US" dirty="0"/>
              <a:t>Divorce Case (Count 2 of case):</a:t>
            </a:r>
          </a:p>
          <a:p>
            <a:pPr marL="342900" indent="-342900">
              <a:buFont typeface="Arial" panose="020B0604020202020204" pitchFamily="34" charset="0"/>
              <a:buChar char="•"/>
            </a:pPr>
            <a:r>
              <a:rPr lang="en-US" b="0" dirty="0"/>
              <a:t>Mr. Lavelle prepared for client “</a:t>
            </a:r>
            <a:r>
              <a:rPr lang="en-US" b="0" dirty="0" err="1"/>
              <a:t>Cupp</a:t>
            </a:r>
            <a:r>
              <a:rPr lang="en-US" b="0" dirty="0"/>
              <a:t>” a petition for dissolution of marriage, financial disclosure forms and proposed judgment entry. Mr. </a:t>
            </a:r>
            <a:r>
              <a:rPr lang="en-US" b="0" dirty="0" err="1"/>
              <a:t>Cupp</a:t>
            </a:r>
            <a:r>
              <a:rPr lang="en-US" b="0" dirty="0"/>
              <a:t> never fully paid retainer to Mr. Lavelle, and case was delayed in being filed.</a:t>
            </a:r>
          </a:p>
          <a:p>
            <a:pPr marL="342900" indent="-342900">
              <a:buFont typeface="Arial" panose="020B0604020202020204" pitchFamily="34" charset="0"/>
              <a:buChar char="•"/>
            </a:pPr>
            <a:r>
              <a:rPr lang="en-US" b="0" dirty="0"/>
              <a:t>Several documents for the case were created, including disclosure forms, affidavits and settlement agreement. However, Mr. Lavelle’s paralegal falsified dates on documents, changed dates with </a:t>
            </a:r>
            <a:br>
              <a:rPr lang="en-US" b="0" dirty="0"/>
            </a:br>
            <a:r>
              <a:rPr lang="en-US" b="0" dirty="0"/>
              <a:t>White-out and altered the signature page.</a:t>
            </a:r>
          </a:p>
          <a:p>
            <a:pPr marL="342900" indent="-342900">
              <a:buFont typeface="Arial" panose="020B0604020202020204" pitchFamily="34" charset="0"/>
              <a:buChar char="•"/>
            </a:pPr>
            <a:r>
              <a:rPr lang="en-US" b="0" dirty="0"/>
              <a:t>Mr. Lavelle’s brother, also a non-lawyer, notarized the documents without witnessing one of the </a:t>
            </a:r>
            <a:r>
              <a:rPr lang="en-US" b="0" dirty="0" err="1"/>
              <a:t>Cupps</a:t>
            </a:r>
            <a:r>
              <a:rPr lang="en-US" b="0" dirty="0"/>
              <a:t> sign the documents.</a:t>
            </a:r>
          </a:p>
          <a:p>
            <a:endParaRPr lang="en-US" dirty="0"/>
          </a:p>
        </p:txBody>
      </p:sp>
    </p:spTree>
    <p:extLst>
      <p:ext uri="{BB962C8B-B14F-4D97-AF65-F5344CB8AC3E}">
        <p14:creationId xmlns:p14="http://schemas.microsoft.com/office/powerpoint/2010/main" val="16312158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F9E3C9-A763-54CB-12B0-DAF789B591CB}"/>
              </a:ext>
            </a:extLst>
          </p:cNvPr>
          <p:cNvSpPr>
            <a:spLocks noGrp="1"/>
          </p:cNvSpPr>
          <p:nvPr>
            <p:ph type="title"/>
          </p:nvPr>
        </p:nvSpPr>
        <p:spPr>
          <a:xfrm>
            <a:off x="838200" y="365125"/>
            <a:ext cx="10515600" cy="496605"/>
          </a:xfrm>
        </p:spPr>
        <p:txBody>
          <a:bodyPr/>
          <a:lstStyle/>
          <a:p>
            <a:r>
              <a:rPr lang="en-US" dirty="0"/>
              <a:t>Disciplinary Actions</a:t>
            </a:r>
            <a:br>
              <a:rPr lang="en-US" dirty="0"/>
            </a:br>
            <a:endParaRPr lang="en-US" dirty="0"/>
          </a:p>
        </p:txBody>
      </p:sp>
      <p:sp>
        <p:nvSpPr>
          <p:cNvPr id="3" name="Text Placeholder 2">
            <a:extLst>
              <a:ext uri="{FF2B5EF4-FFF2-40B4-BE49-F238E27FC236}">
                <a16:creationId xmlns:a16="http://schemas.microsoft.com/office/drawing/2014/main" id="{768ADDA3-C43B-4F3C-9B58-224457A38DC6}"/>
              </a:ext>
            </a:extLst>
          </p:cNvPr>
          <p:cNvSpPr>
            <a:spLocks noGrp="1"/>
          </p:cNvSpPr>
          <p:nvPr>
            <p:ph type="body" sz="quarter" idx="4294967295"/>
          </p:nvPr>
        </p:nvSpPr>
        <p:spPr>
          <a:xfrm>
            <a:off x="947056" y="1973263"/>
            <a:ext cx="9568543" cy="3325812"/>
          </a:xfrm>
        </p:spPr>
        <p:txBody>
          <a:bodyPr>
            <a:normAutofit/>
          </a:bodyPr>
          <a:lstStyle/>
          <a:p>
            <a:r>
              <a:rPr lang="en-US" sz="2400" dirty="0"/>
              <a:t>Divorce Case (count two of case):</a:t>
            </a:r>
          </a:p>
          <a:p>
            <a:pPr marL="342900" indent="-342900">
              <a:buFont typeface="Arial" panose="020B0604020202020204" pitchFamily="34" charset="0"/>
              <a:buChar char="•"/>
            </a:pPr>
            <a:r>
              <a:rPr lang="en-US" sz="2400" b="0" dirty="0"/>
              <a:t>Mr. Lavelle’s paralegal altered two dates on the petition for dissolution of marriage that was given to Ms. </a:t>
            </a:r>
            <a:r>
              <a:rPr lang="en-US" sz="2400" b="0" dirty="0" err="1"/>
              <a:t>Cupp</a:t>
            </a:r>
            <a:endParaRPr lang="en-US" sz="2400" b="0" dirty="0"/>
          </a:p>
          <a:p>
            <a:pPr marL="342900" indent="-342900">
              <a:buFont typeface="Arial" panose="020B0604020202020204" pitchFamily="34" charset="0"/>
              <a:buChar char="•"/>
            </a:pPr>
            <a:r>
              <a:rPr lang="en-US" sz="2400" b="0" dirty="0"/>
              <a:t>Mr. Lavelle’s paralegal also forged a court filing stamp on the documents in question and sent them to a mortgage company</a:t>
            </a:r>
          </a:p>
          <a:p>
            <a:endParaRPr lang="en-US" dirty="0"/>
          </a:p>
        </p:txBody>
      </p:sp>
    </p:spTree>
    <p:extLst>
      <p:ext uri="{BB962C8B-B14F-4D97-AF65-F5344CB8AC3E}">
        <p14:creationId xmlns:p14="http://schemas.microsoft.com/office/powerpoint/2010/main" val="11786603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945A68-4974-232D-65A7-365D84A21E55}"/>
              </a:ext>
            </a:extLst>
          </p:cNvPr>
          <p:cNvSpPr>
            <a:spLocks noGrp="1"/>
          </p:cNvSpPr>
          <p:nvPr>
            <p:ph type="title"/>
          </p:nvPr>
        </p:nvSpPr>
        <p:spPr>
          <a:xfrm>
            <a:off x="838200" y="365125"/>
            <a:ext cx="10515600" cy="496605"/>
          </a:xfrm>
        </p:spPr>
        <p:txBody>
          <a:bodyPr/>
          <a:lstStyle/>
          <a:p>
            <a:r>
              <a:rPr lang="en-US" dirty="0"/>
              <a:t>Disciplinary Actions</a:t>
            </a:r>
          </a:p>
        </p:txBody>
      </p:sp>
      <p:sp>
        <p:nvSpPr>
          <p:cNvPr id="3" name="Text Placeholder 2">
            <a:extLst>
              <a:ext uri="{FF2B5EF4-FFF2-40B4-BE49-F238E27FC236}">
                <a16:creationId xmlns:a16="http://schemas.microsoft.com/office/drawing/2014/main" id="{768ADDA3-C43B-4F3C-9B58-224457A38DC6}"/>
              </a:ext>
            </a:extLst>
          </p:cNvPr>
          <p:cNvSpPr>
            <a:spLocks noGrp="1"/>
          </p:cNvSpPr>
          <p:nvPr>
            <p:ph type="body" sz="quarter" idx="4294967295"/>
          </p:nvPr>
        </p:nvSpPr>
        <p:spPr>
          <a:xfrm>
            <a:off x="761999" y="1132115"/>
            <a:ext cx="10515599" cy="4865914"/>
          </a:xfrm>
        </p:spPr>
        <p:txBody>
          <a:bodyPr>
            <a:normAutofit lnSpcReduction="10000"/>
          </a:bodyPr>
          <a:lstStyle/>
          <a:p>
            <a:r>
              <a:rPr lang="en-US" dirty="0"/>
              <a:t>Reading from the case documents:</a:t>
            </a:r>
          </a:p>
          <a:p>
            <a:r>
              <a:rPr lang="en-US" b="0" dirty="0"/>
              <a:t>{¶ 19} With respect to Count Two, involving the </a:t>
            </a:r>
            <a:r>
              <a:rPr lang="en-US" b="0" dirty="0" err="1"/>
              <a:t>Cupp</a:t>
            </a:r>
            <a:r>
              <a:rPr lang="en-US" b="0" dirty="0"/>
              <a:t> matter … He failed to adequately supervise his secretary. Respondent's inattention created an office environment that allowed [his secretary] to place false information on documents and provide misleading information to a mortgage company. And [his secretary] or someone else in his office evidently forged respondent's signature and falsely notarized at least one document. </a:t>
            </a:r>
            <a:r>
              <a:rPr lang="en-US" dirty="0"/>
              <a:t>“[I]t is a lawyer's duty to establish a system of office procedure that ensures delegated legal duties are completed properly.” </a:t>
            </a:r>
            <a:r>
              <a:rPr lang="en-US" b="0" i="1" dirty="0"/>
              <a:t>Disciplinary Counsel v. Ball</a:t>
            </a:r>
            <a:r>
              <a:rPr lang="en-US" b="0" dirty="0"/>
              <a:t> (1993), 67 Ohio St.3d 401, 404, 618 N.E.2d 159. Whatever safeguards respondent may have established to ensure that his office functioned properly and professionally were clearly inadequate. </a:t>
            </a:r>
          </a:p>
          <a:p>
            <a:endParaRPr lang="en-US" dirty="0"/>
          </a:p>
        </p:txBody>
      </p:sp>
    </p:spTree>
    <p:extLst>
      <p:ext uri="{BB962C8B-B14F-4D97-AF65-F5344CB8AC3E}">
        <p14:creationId xmlns:p14="http://schemas.microsoft.com/office/powerpoint/2010/main" val="11818707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8F20-7DB2-4202-B843-46CF98D00907}"/>
              </a:ext>
            </a:extLst>
          </p:cNvPr>
          <p:cNvSpPr>
            <a:spLocks noGrp="1"/>
          </p:cNvSpPr>
          <p:nvPr>
            <p:ph type="title"/>
          </p:nvPr>
        </p:nvSpPr>
        <p:spPr>
          <a:xfrm>
            <a:off x="838200" y="365125"/>
            <a:ext cx="10515600" cy="496605"/>
          </a:xfrm>
        </p:spPr>
        <p:txBody>
          <a:bodyPr/>
          <a:lstStyle/>
          <a:p>
            <a:r>
              <a:rPr lang="en-US" dirty="0"/>
              <a:t>Disciplinary Actions</a:t>
            </a:r>
          </a:p>
        </p:txBody>
      </p:sp>
      <p:sp>
        <p:nvSpPr>
          <p:cNvPr id="3" name="Content Placeholder 2">
            <a:extLst>
              <a:ext uri="{FF2B5EF4-FFF2-40B4-BE49-F238E27FC236}">
                <a16:creationId xmlns:a16="http://schemas.microsoft.com/office/drawing/2014/main" id="{14F92F8F-3277-46A4-8496-EF7BFB1CBDD4}"/>
              </a:ext>
            </a:extLst>
          </p:cNvPr>
          <p:cNvSpPr>
            <a:spLocks noGrp="1"/>
          </p:cNvSpPr>
          <p:nvPr>
            <p:ph idx="4294967295"/>
          </p:nvPr>
        </p:nvSpPr>
        <p:spPr>
          <a:xfrm>
            <a:off x="740228" y="1415142"/>
            <a:ext cx="4953000" cy="4525963"/>
          </a:xfrm>
        </p:spPr>
        <p:txBody>
          <a:bodyPr>
            <a:normAutofit fontScale="85000" lnSpcReduction="20000"/>
          </a:bodyPr>
          <a:lstStyle/>
          <a:p>
            <a:pPr marL="0" indent="0">
              <a:buNone/>
            </a:pPr>
            <a:r>
              <a:rPr lang="en-US" b="1" dirty="0"/>
              <a:t>Result:</a:t>
            </a:r>
          </a:p>
          <a:p>
            <a:endParaRPr lang="en-US" dirty="0"/>
          </a:p>
          <a:p>
            <a:pPr marL="0" indent="0">
              <a:buNone/>
            </a:pPr>
            <a:r>
              <a:rPr lang="en-US" dirty="0"/>
              <a:t>Respondent is hereby suspended from the practice of law in Ohio for a period of 18 months, with 12 months of the suspension stayed on the condition that a monitor be appointed for respondent by the bar association and that respondent fully comply with any terms imposed by the monitor during the stayed portion of the suspension. If respondent fails to comply with the terms imposed by a monitor, the stay will be lifted and respondent will serve the entire term of actual suspension. </a:t>
            </a:r>
          </a:p>
          <a:p>
            <a:endParaRPr lang="en-US" dirty="0"/>
          </a:p>
        </p:txBody>
      </p:sp>
      <p:pic>
        <p:nvPicPr>
          <p:cNvPr id="4" name="Picture 3">
            <a:extLst>
              <a:ext uri="{FF2B5EF4-FFF2-40B4-BE49-F238E27FC236}">
                <a16:creationId xmlns:a16="http://schemas.microsoft.com/office/drawing/2014/main" id="{E33AB131-7538-45E8-9AC7-7E2B0A5B08C6}"/>
              </a:ext>
            </a:extLst>
          </p:cNvPr>
          <p:cNvPicPr>
            <a:picLocks noChangeAspect="1"/>
          </p:cNvPicPr>
          <p:nvPr/>
        </p:nvPicPr>
        <p:blipFill>
          <a:blip r:embed="rId2"/>
          <a:stretch>
            <a:fillRect/>
          </a:stretch>
        </p:blipFill>
        <p:spPr>
          <a:xfrm>
            <a:off x="6096000" y="1775709"/>
            <a:ext cx="5277492" cy="4405225"/>
          </a:xfrm>
          <a:prstGeom prst="rect">
            <a:avLst/>
          </a:prstGeom>
        </p:spPr>
      </p:pic>
    </p:spTree>
    <p:extLst>
      <p:ext uri="{BB962C8B-B14F-4D97-AF65-F5344CB8AC3E}">
        <p14:creationId xmlns:p14="http://schemas.microsoft.com/office/powerpoint/2010/main" val="35002312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4DF25E-3496-36CD-4065-1AF411887236}"/>
              </a:ext>
            </a:extLst>
          </p:cNvPr>
          <p:cNvSpPr>
            <a:spLocks noGrp="1"/>
          </p:cNvSpPr>
          <p:nvPr>
            <p:ph type="title"/>
          </p:nvPr>
        </p:nvSpPr>
        <p:spPr>
          <a:xfrm>
            <a:off x="838200" y="365125"/>
            <a:ext cx="10515600" cy="496605"/>
          </a:xfrm>
        </p:spPr>
        <p:txBody>
          <a:bodyPr/>
          <a:lstStyle/>
          <a:p>
            <a:r>
              <a:rPr lang="en-US" dirty="0"/>
              <a:t>Disciplinary Actions</a:t>
            </a:r>
          </a:p>
        </p:txBody>
      </p:sp>
      <p:sp>
        <p:nvSpPr>
          <p:cNvPr id="3" name="Text Placeholder 2">
            <a:extLst>
              <a:ext uri="{FF2B5EF4-FFF2-40B4-BE49-F238E27FC236}">
                <a16:creationId xmlns:a16="http://schemas.microsoft.com/office/drawing/2014/main" id="{768ADDA3-C43B-4F3C-9B58-224457A38DC6}"/>
              </a:ext>
            </a:extLst>
          </p:cNvPr>
          <p:cNvSpPr>
            <a:spLocks noGrp="1"/>
          </p:cNvSpPr>
          <p:nvPr>
            <p:ph type="body" sz="quarter" idx="4294967295"/>
          </p:nvPr>
        </p:nvSpPr>
        <p:spPr>
          <a:xfrm>
            <a:off x="838200" y="1609725"/>
            <a:ext cx="10217150" cy="4769304"/>
          </a:xfrm>
        </p:spPr>
        <p:txBody>
          <a:bodyPr>
            <a:normAutofit/>
          </a:bodyPr>
          <a:lstStyle/>
          <a:p>
            <a:r>
              <a:rPr lang="en-US" sz="2800" dirty="0"/>
              <a:t>Why?</a:t>
            </a:r>
          </a:p>
          <a:p>
            <a:pPr marL="800100" lvl="1" indent="-342900">
              <a:buFont typeface="Arial" panose="020B0604020202020204" pitchFamily="34" charset="0"/>
              <a:buChar char="•"/>
            </a:pPr>
            <a:r>
              <a:rPr lang="en-US" sz="2800" b="0" dirty="0">
                <a:solidFill>
                  <a:schemeClr val="tx1"/>
                </a:solidFill>
              </a:rPr>
              <a:t>Atmosphere of sloppy work</a:t>
            </a:r>
          </a:p>
          <a:p>
            <a:pPr marL="800100" lvl="1" indent="-342900">
              <a:buFont typeface="Arial" panose="020B0604020202020204" pitchFamily="34" charset="0"/>
              <a:buChar char="•"/>
            </a:pPr>
            <a:r>
              <a:rPr lang="en-US" sz="2800" b="0" dirty="0">
                <a:solidFill>
                  <a:schemeClr val="tx1"/>
                </a:solidFill>
              </a:rPr>
              <a:t>Lack of office procedure that ensured compliance to the </a:t>
            </a:r>
            <a:br>
              <a:rPr lang="en-US" sz="2800" b="0" dirty="0">
                <a:solidFill>
                  <a:schemeClr val="tx1"/>
                </a:solidFill>
              </a:rPr>
            </a:br>
            <a:r>
              <a:rPr lang="en-US" sz="2800" b="0" dirty="0">
                <a:solidFill>
                  <a:schemeClr val="tx1"/>
                </a:solidFill>
              </a:rPr>
              <a:t>Code of Professional Conduct</a:t>
            </a:r>
          </a:p>
          <a:p>
            <a:pPr marL="800100" lvl="1" indent="-342900">
              <a:buFont typeface="Arial" panose="020B0604020202020204" pitchFamily="34" charset="0"/>
              <a:buChar char="•"/>
            </a:pPr>
            <a:r>
              <a:rPr lang="en-US" sz="2800" b="0" dirty="0">
                <a:solidFill>
                  <a:schemeClr val="tx1"/>
                </a:solidFill>
              </a:rPr>
              <a:t>Non-lawyer supervision by lawyers</a:t>
            </a:r>
          </a:p>
          <a:p>
            <a:r>
              <a:rPr lang="en-US" sz="2800" dirty="0"/>
              <a:t>What lessons do we learn about this case?</a:t>
            </a:r>
          </a:p>
          <a:p>
            <a:endParaRPr lang="en-US" dirty="0"/>
          </a:p>
        </p:txBody>
      </p:sp>
    </p:spTree>
    <p:extLst>
      <p:ext uri="{BB962C8B-B14F-4D97-AF65-F5344CB8AC3E}">
        <p14:creationId xmlns:p14="http://schemas.microsoft.com/office/powerpoint/2010/main" val="1118736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0361FB-2037-7060-37ED-48428DC079A1}"/>
              </a:ext>
            </a:extLst>
          </p:cNvPr>
          <p:cNvSpPr>
            <a:spLocks noGrp="1"/>
          </p:cNvSpPr>
          <p:nvPr>
            <p:ph type="dt" sz="half" idx="10"/>
          </p:nvPr>
        </p:nvSpPr>
        <p:spPr/>
        <p:txBody>
          <a:bodyPr/>
          <a:lstStyle/>
          <a:p>
            <a:fld id="{2FFCA2BA-5BE1-41C9-93D3-49D39D2CD542}" type="datetime1">
              <a:rPr lang="en-US" smtClean="0"/>
              <a:t>4/28/2026</a:t>
            </a:fld>
            <a:endParaRPr lang="en-US"/>
          </a:p>
        </p:txBody>
      </p:sp>
      <p:sp>
        <p:nvSpPr>
          <p:cNvPr id="3" name="Slide Number Placeholder 2">
            <a:extLst>
              <a:ext uri="{FF2B5EF4-FFF2-40B4-BE49-F238E27FC236}">
                <a16:creationId xmlns:a16="http://schemas.microsoft.com/office/drawing/2014/main" id="{99BED505-75AA-02F3-5ECE-4ED0C8FA2981}"/>
              </a:ext>
            </a:extLst>
          </p:cNvPr>
          <p:cNvSpPr>
            <a:spLocks noGrp="1"/>
          </p:cNvSpPr>
          <p:nvPr>
            <p:ph type="sldNum" sz="quarter" idx="12"/>
          </p:nvPr>
        </p:nvSpPr>
        <p:spPr/>
        <p:txBody>
          <a:bodyPr/>
          <a:lstStyle/>
          <a:p>
            <a:fld id="{22FDDCD5-0FF9-4928-9BCF-C4CAA147B9D7}" type="slidenum">
              <a:rPr lang="en-US" smtClean="0"/>
              <a:t>48</a:t>
            </a:fld>
            <a:endParaRPr lang="en-US"/>
          </a:p>
        </p:txBody>
      </p:sp>
      <p:sp>
        <p:nvSpPr>
          <p:cNvPr id="4" name="Title 1">
            <a:extLst>
              <a:ext uri="{FF2B5EF4-FFF2-40B4-BE49-F238E27FC236}">
                <a16:creationId xmlns:a16="http://schemas.microsoft.com/office/drawing/2014/main" id="{63F21EAE-29B7-4A73-AEE0-F602D97E8A66}"/>
              </a:ext>
            </a:extLst>
          </p:cNvPr>
          <p:cNvSpPr txBox="1">
            <a:spLocks/>
          </p:cNvSpPr>
          <p:nvPr/>
        </p:nvSpPr>
        <p:spPr>
          <a:xfrm>
            <a:off x="1817914" y="3021239"/>
            <a:ext cx="10515600" cy="496888"/>
          </a:xfrm>
          <a:prstGeom prst="rect">
            <a:avLst/>
          </a:prstGeom>
        </p:spPr>
        <p:txBody>
          <a:bodyPr/>
          <a:lstStyle>
            <a:lvl1pPr algn="l" defTabSz="914400" rtl="0" eaLnBrk="1" latinLnBrk="0" hangingPunct="1">
              <a:lnSpc>
                <a:spcPct val="90000"/>
              </a:lnSpc>
              <a:spcBef>
                <a:spcPct val="0"/>
              </a:spcBef>
              <a:buNone/>
              <a:defRPr sz="2000" kern="1200">
                <a:solidFill>
                  <a:srgbClr val="002D72"/>
                </a:solidFill>
                <a:latin typeface="+mj-lt"/>
                <a:ea typeface="+mj-ea"/>
                <a:cs typeface="+mj-cs"/>
              </a:defRPr>
            </a:lvl1pPr>
          </a:lstStyle>
          <a:p>
            <a:r>
              <a:rPr lang="en-US" sz="4000"/>
              <a:t>Establishing an ethical organization</a:t>
            </a:r>
            <a:endParaRPr lang="en-US" sz="4000" dirty="0"/>
          </a:p>
        </p:txBody>
      </p:sp>
    </p:spTree>
    <p:extLst>
      <p:ext uri="{BB962C8B-B14F-4D97-AF65-F5344CB8AC3E}">
        <p14:creationId xmlns:p14="http://schemas.microsoft.com/office/powerpoint/2010/main" val="392871046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A595FC8-EC46-21A4-991A-62090361592D}"/>
              </a:ext>
            </a:extLst>
          </p:cNvPr>
          <p:cNvSpPr>
            <a:spLocks noGrp="1"/>
          </p:cNvSpPr>
          <p:nvPr>
            <p:ph type="title"/>
          </p:nvPr>
        </p:nvSpPr>
        <p:spPr>
          <a:xfrm>
            <a:off x="838200" y="365125"/>
            <a:ext cx="10515600" cy="496605"/>
          </a:xfrm>
        </p:spPr>
        <p:txBody>
          <a:bodyPr/>
          <a:lstStyle/>
          <a:p>
            <a:r>
              <a:rPr lang="en-US" dirty="0"/>
              <a:t>Establishing an ethical organization</a:t>
            </a:r>
          </a:p>
        </p:txBody>
      </p:sp>
      <p:sp>
        <p:nvSpPr>
          <p:cNvPr id="3" name="Text Placeholder 2">
            <a:extLst>
              <a:ext uri="{FF2B5EF4-FFF2-40B4-BE49-F238E27FC236}">
                <a16:creationId xmlns:a16="http://schemas.microsoft.com/office/drawing/2014/main" id="{F4ECE074-C950-4524-AC0D-BA3805C4E75D}"/>
              </a:ext>
            </a:extLst>
          </p:cNvPr>
          <p:cNvSpPr>
            <a:spLocks noGrp="1"/>
          </p:cNvSpPr>
          <p:nvPr>
            <p:ph type="body" sz="quarter" idx="4294967295"/>
          </p:nvPr>
        </p:nvSpPr>
        <p:spPr>
          <a:xfrm>
            <a:off x="484418" y="1420813"/>
            <a:ext cx="4311419" cy="496888"/>
          </a:xfrm>
        </p:spPr>
        <p:txBody>
          <a:bodyPr>
            <a:noAutofit/>
          </a:bodyPr>
          <a:lstStyle/>
          <a:p>
            <a:pPr marL="457200" indent="-457200">
              <a:buFont typeface="Arial" panose="020B0604020202020204" pitchFamily="34" charset="0"/>
              <a:buChar char="•"/>
            </a:pPr>
            <a:r>
              <a:rPr lang="en-US" sz="3000" dirty="0">
                <a:solidFill>
                  <a:schemeClr val="tx1"/>
                </a:solidFill>
              </a:rPr>
              <a:t>Ethics Policies/Programs</a:t>
            </a:r>
          </a:p>
          <a:p>
            <a:pPr marL="457200" indent="-457200">
              <a:buFont typeface="Arial" panose="020B0604020202020204" pitchFamily="34" charset="0"/>
              <a:buChar char="•"/>
            </a:pPr>
            <a:r>
              <a:rPr lang="en-US" sz="3000" dirty="0">
                <a:solidFill>
                  <a:schemeClr val="tx1"/>
                </a:solidFill>
              </a:rPr>
              <a:t>Integrating Ethics into Your Organizations – Intervention Strategies</a:t>
            </a:r>
          </a:p>
          <a:p>
            <a:endParaRPr lang="en-US" sz="3000" dirty="0">
              <a:solidFill>
                <a:schemeClr val="tx1"/>
              </a:solidFill>
            </a:endParaRPr>
          </a:p>
        </p:txBody>
      </p:sp>
      <p:pic>
        <p:nvPicPr>
          <p:cNvPr id="7" name="Picture 6">
            <a:extLst>
              <a:ext uri="{FF2B5EF4-FFF2-40B4-BE49-F238E27FC236}">
                <a16:creationId xmlns:a16="http://schemas.microsoft.com/office/drawing/2014/main" id="{E9C3FED2-C64D-40B1-B5CD-F4455552EB30}"/>
              </a:ext>
            </a:extLst>
          </p:cNvPr>
          <p:cNvPicPr>
            <a:picLocks noChangeAspect="1"/>
          </p:cNvPicPr>
          <p:nvPr/>
        </p:nvPicPr>
        <p:blipFill>
          <a:blip r:embed="rId2"/>
          <a:stretch>
            <a:fillRect/>
          </a:stretch>
        </p:blipFill>
        <p:spPr>
          <a:xfrm>
            <a:off x="5653728" y="1415881"/>
            <a:ext cx="6053853" cy="3706689"/>
          </a:xfrm>
          <a:prstGeom prst="rect">
            <a:avLst/>
          </a:prstGeom>
        </p:spPr>
      </p:pic>
    </p:spTree>
    <p:extLst>
      <p:ext uri="{BB962C8B-B14F-4D97-AF65-F5344CB8AC3E}">
        <p14:creationId xmlns:p14="http://schemas.microsoft.com/office/powerpoint/2010/main" val="138658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B38A3BA-B48B-7243-B012-B00DCF0F42F2}"/>
              </a:ext>
            </a:extLst>
          </p:cNvPr>
          <p:cNvSpPr>
            <a:spLocks noGrp="1"/>
          </p:cNvSpPr>
          <p:nvPr>
            <p:ph type="title"/>
          </p:nvPr>
        </p:nvSpPr>
        <p:spPr>
          <a:xfrm>
            <a:off x="838200" y="365125"/>
            <a:ext cx="10515600" cy="496605"/>
          </a:xfrm>
        </p:spPr>
        <p:txBody>
          <a:bodyPr/>
          <a:lstStyle/>
          <a:p>
            <a:r>
              <a:rPr lang="en-US" dirty="0"/>
              <a:t>Overview</a:t>
            </a:r>
          </a:p>
        </p:txBody>
      </p:sp>
      <p:sp>
        <p:nvSpPr>
          <p:cNvPr id="5" name="Text Placeholder 4">
            <a:extLst>
              <a:ext uri="{FF2B5EF4-FFF2-40B4-BE49-F238E27FC236}">
                <a16:creationId xmlns:a16="http://schemas.microsoft.com/office/drawing/2014/main" id="{176AF434-DAF3-4743-8A2E-439A678DBA14}"/>
              </a:ext>
            </a:extLst>
          </p:cNvPr>
          <p:cNvSpPr>
            <a:spLocks noGrp="1"/>
          </p:cNvSpPr>
          <p:nvPr>
            <p:ph type="body" sz="quarter" idx="4294967295"/>
          </p:nvPr>
        </p:nvSpPr>
        <p:spPr>
          <a:xfrm>
            <a:off x="370114" y="1446213"/>
            <a:ext cx="4874986" cy="4729162"/>
          </a:xfrm>
        </p:spPr>
        <p:txBody>
          <a:bodyPr/>
          <a:lstStyle/>
          <a:p>
            <a:pPr marL="342900" indent="-342900">
              <a:buFont typeface="Arial" panose="020B0604020202020204" pitchFamily="34" charset="0"/>
              <a:buChar char="•"/>
            </a:pPr>
            <a:r>
              <a:rPr lang="en-US" sz="2400" dirty="0"/>
              <a:t>The study of ethics in general</a:t>
            </a:r>
          </a:p>
          <a:p>
            <a:pPr marL="342900" indent="-342900">
              <a:buFont typeface="Arial" panose="020B0604020202020204" pitchFamily="34" charset="0"/>
              <a:buChar char="•"/>
            </a:pPr>
            <a:r>
              <a:rPr lang="en-US" sz="2400" dirty="0"/>
              <a:t>Different viewpoints about ethics</a:t>
            </a:r>
          </a:p>
          <a:p>
            <a:pPr marL="342900" indent="-342900">
              <a:buFont typeface="Arial" panose="020B0604020202020204" pitchFamily="34" charset="0"/>
              <a:buChar char="•"/>
            </a:pPr>
            <a:r>
              <a:rPr lang="en-US" sz="2400" dirty="0"/>
              <a:t>Rise of business ethics as a part of ethical philosophy</a:t>
            </a:r>
          </a:p>
          <a:p>
            <a:pPr marL="342900" indent="-342900">
              <a:buFont typeface="Arial" panose="020B0604020202020204" pitchFamily="34" charset="0"/>
              <a:buChar char="•"/>
            </a:pPr>
            <a:r>
              <a:rPr lang="en-US" sz="2400" dirty="0"/>
              <a:t>Code of Professional Conduct</a:t>
            </a:r>
          </a:p>
          <a:p>
            <a:pPr marL="342900" indent="-342900">
              <a:buFont typeface="Arial" panose="020B0604020202020204" pitchFamily="34" charset="0"/>
              <a:buChar char="•"/>
            </a:pPr>
            <a:r>
              <a:rPr lang="en-US" sz="2400" dirty="0"/>
              <a:t>What determines ethical behavior </a:t>
            </a:r>
          </a:p>
          <a:p>
            <a:pPr marL="342900" indent="-342900">
              <a:buFont typeface="Arial" panose="020B0604020202020204" pitchFamily="34" charset="0"/>
              <a:buChar char="•"/>
            </a:pPr>
            <a:r>
              <a:rPr lang="en-US" sz="2400" dirty="0"/>
              <a:t>Discipline examples</a:t>
            </a:r>
          </a:p>
          <a:p>
            <a:pPr marL="342900" indent="-342900">
              <a:buFont typeface="Arial" panose="020B0604020202020204" pitchFamily="34" charset="0"/>
              <a:buChar char="•"/>
            </a:pPr>
            <a:r>
              <a:rPr lang="en-US" sz="2400" dirty="0"/>
              <a:t>Establishing an ethical organization</a:t>
            </a:r>
          </a:p>
          <a:p>
            <a:pPr marL="0" indent="0">
              <a:buNone/>
            </a:pPr>
            <a:endParaRPr lang="en-US" dirty="0"/>
          </a:p>
        </p:txBody>
      </p:sp>
      <p:pic>
        <p:nvPicPr>
          <p:cNvPr id="2" name="Picture 1">
            <a:extLst>
              <a:ext uri="{FF2B5EF4-FFF2-40B4-BE49-F238E27FC236}">
                <a16:creationId xmlns:a16="http://schemas.microsoft.com/office/drawing/2014/main" id="{B6C2141C-0A09-4A72-98DA-C83705CEDF1B}"/>
              </a:ext>
            </a:extLst>
          </p:cNvPr>
          <p:cNvPicPr>
            <a:picLocks noChangeAspect="1"/>
          </p:cNvPicPr>
          <p:nvPr/>
        </p:nvPicPr>
        <p:blipFill>
          <a:blip r:embed="rId2"/>
          <a:stretch>
            <a:fillRect/>
          </a:stretch>
        </p:blipFill>
        <p:spPr>
          <a:xfrm>
            <a:off x="5565113" y="1441787"/>
            <a:ext cx="6169687" cy="4115157"/>
          </a:xfrm>
          <a:prstGeom prst="rect">
            <a:avLst/>
          </a:prstGeom>
        </p:spPr>
      </p:pic>
    </p:spTree>
    <p:extLst>
      <p:ext uri="{BB962C8B-B14F-4D97-AF65-F5344CB8AC3E}">
        <p14:creationId xmlns:p14="http://schemas.microsoft.com/office/powerpoint/2010/main" val="4426134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DCC2DCC2-CBBC-C9F0-0BEB-9AEAFF0FCE5A}"/>
              </a:ext>
            </a:extLst>
          </p:cNvPr>
          <p:cNvSpPr>
            <a:spLocks noGrp="1"/>
          </p:cNvSpPr>
          <p:nvPr>
            <p:ph type="title"/>
          </p:nvPr>
        </p:nvSpPr>
        <p:spPr>
          <a:xfrm>
            <a:off x="838200" y="365125"/>
            <a:ext cx="10515600" cy="496605"/>
          </a:xfrm>
        </p:spPr>
        <p:txBody>
          <a:bodyPr/>
          <a:lstStyle/>
          <a:p>
            <a:r>
              <a:rPr lang="en-US" dirty="0"/>
              <a:t>Ethics Programs and Policies</a:t>
            </a:r>
          </a:p>
        </p:txBody>
      </p:sp>
      <p:sp>
        <p:nvSpPr>
          <p:cNvPr id="3" name="Text Placeholder 2">
            <a:extLst>
              <a:ext uri="{FF2B5EF4-FFF2-40B4-BE49-F238E27FC236}">
                <a16:creationId xmlns:a16="http://schemas.microsoft.com/office/drawing/2014/main" id="{D6B6BF6C-4854-4D12-8D41-C0773283664C}"/>
              </a:ext>
            </a:extLst>
          </p:cNvPr>
          <p:cNvSpPr>
            <a:spLocks noGrp="1"/>
          </p:cNvSpPr>
          <p:nvPr>
            <p:ph type="body" sz="quarter" idx="4294967295"/>
          </p:nvPr>
        </p:nvSpPr>
        <p:spPr>
          <a:xfrm>
            <a:off x="838200" y="1906588"/>
            <a:ext cx="8302625" cy="3749675"/>
          </a:xfrm>
        </p:spPr>
        <p:txBody>
          <a:bodyPr>
            <a:normAutofit/>
          </a:bodyPr>
          <a:lstStyle/>
          <a:p>
            <a:pPr marL="342900" indent="-342900">
              <a:buFont typeface="Arial" panose="020B0604020202020204" pitchFamily="34" charset="0"/>
              <a:buChar char="•"/>
            </a:pPr>
            <a:r>
              <a:rPr lang="en-US" sz="2800" b="0" dirty="0"/>
              <a:t>Basic prohibitions – Conflict of interest and abuse of office</a:t>
            </a:r>
          </a:p>
          <a:p>
            <a:pPr marL="342900" indent="-342900">
              <a:buFont typeface="Arial" panose="020B0604020202020204" pitchFamily="34" charset="0"/>
              <a:buChar char="•"/>
            </a:pPr>
            <a:r>
              <a:rPr lang="en-US" sz="2800" b="0" dirty="0"/>
              <a:t>Financial disclosure</a:t>
            </a:r>
          </a:p>
          <a:p>
            <a:pPr marL="342900" indent="-342900">
              <a:buFont typeface="Arial" panose="020B0604020202020204" pitchFamily="34" charset="0"/>
              <a:buChar char="•"/>
            </a:pPr>
            <a:r>
              <a:rPr lang="en-US" sz="2800" b="0" dirty="0"/>
              <a:t>Appearance of impropriety standard</a:t>
            </a:r>
          </a:p>
          <a:p>
            <a:pPr marL="342900" indent="-342900">
              <a:buFont typeface="Arial" panose="020B0604020202020204" pitchFamily="34" charset="0"/>
              <a:buChar char="•"/>
            </a:pPr>
            <a:r>
              <a:rPr lang="en-US" sz="2800" b="0" dirty="0"/>
              <a:t>Code of Professional Conduct</a:t>
            </a:r>
          </a:p>
          <a:p>
            <a:pPr marL="342900" indent="-342900">
              <a:buFont typeface="Arial" panose="020B0604020202020204" pitchFamily="34" charset="0"/>
              <a:buChar char="•"/>
            </a:pPr>
            <a:r>
              <a:rPr lang="en-US" sz="2800" b="0" dirty="0"/>
              <a:t>Proper supervision of non-lawyers</a:t>
            </a:r>
          </a:p>
          <a:p>
            <a:endParaRPr lang="en-US" dirty="0"/>
          </a:p>
        </p:txBody>
      </p:sp>
    </p:spTree>
    <p:extLst>
      <p:ext uri="{BB962C8B-B14F-4D97-AF65-F5344CB8AC3E}">
        <p14:creationId xmlns:p14="http://schemas.microsoft.com/office/powerpoint/2010/main" val="37490420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6DD0FFB-B9B3-3239-7B2D-8403D1961E61}"/>
              </a:ext>
            </a:extLst>
          </p:cNvPr>
          <p:cNvSpPr>
            <a:spLocks noGrp="1"/>
          </p:cNvSpPr>
          <p:nvPr>
            <p:ph type="title"/>
          </p:nvPr>
        </p:nvSpPr>
        <p:spPr>
          <a:xfrm>
            <a:off x="838200" y="365125"/>
            <a:ext cx="10515600" cy="496605"/>
          </a:xfrm>
        </p:spPr>
        <p:txBody>
          <a:bodyPr/>
          <a:lstStyle/>
          <a:p>
            <a:r>
              <a:rPr lang="en-US" dirty="0"/>
              <a:t>Ethics programs and policies</a:t>
            </a:r>
          </a:p>
        </p:txBody>
      </p:sp>
      <p:sp>
        <p:nvSpPr>
          <p:cNvPr id="3" name="Text Placeholder 2">
            <a:extLst>
              <a:ext uri="{FF2B5EF4-FFF2-40B4-BE49-F238E27FC236}">
                <a16:creationId xmlns:a16="http://schemas.microsoft.com/office/drawing/2014/main" id="{7B83C2C9-C0FB-43E6-B9DB-9E67C687A4EE}"/>
              </a:ext>
            </a:extLst>
          </p:cNvPr>
          <p:cNvSpPr>
            <a:spLocks noGrp="1"/>
          </p:cNvSpPr>
          <p:nvPr>
            <p:ph type="body" sz="quarter" idx="4294967295"/>
          </p:nvPr>
        </p:nvSpPr>
        <p:spPr>
          <a:xfrm>
            <a:off x="838200" y="1654175"/>
            <a:ext cx="5308600" cy="4060825"/>
          </a:xfrm>
        </p:spPr>
        <p:txBody>
          <a:bodyPr>
            <a:normAutofit/>
          </a:bodyPr>
          <a:lstStyle/>
          <a:p>
            <a:pPr marL="342900" indent="-342900">
              <a:buFont typeface="Arial" panose="020B0604020202020204" pitchFamily="34" charset="0"/>
              <a:buChar char="•"/>
            </a:pPr>
            <a:r>
              <a:rPr lang="en-US" sz="2800" b="0" dirty="0"/>
              <a:t>Supplementary restrictions – </a:t>
            </a:r>
            <a:br>
              <a:rPr lang="en-US" sz="2800" b="0" dirty="0"/>
            </a:br>
            <a:r>
              <a:rPr lang="en-US" sz="2800" b="0" i="1" dirty="0"/>
              <a:t>e.g., </a:t>
            </a:r>
            <a:r>
              <a:rPr lang="en-US" sz="2800" b="0" dirty="0"/>
              <a:t>post employment</a:t>
            </a:r>
          </a:p>
          <a:p>
            <a:pPr marL="342900" indent="-342900">
              <a:buFont typeface="Arial" panose="020B0604020202020204" pitchFamily="34" charset="0"/>
              <a:buChar char="•"/>
            </a:pPr>
            <a:r>
              <a:rPr lang="en-US" sz="2800" b="0" dirty="0"/>
              <a:t>Criminal sanctions and administrative penalties</a:t>
            </a:r>
          </a:p>
          <a:p>
            <a:pPr marL="342900" indent="-342900">
              <a:buFont typeface="Arial" panose="020B0604020202020204" pitchFamily="34" charset="0"/>
              <a:buChar char="•"/>
            </a:pPr>
            <a:r>
              <a:rPr lang="en-US" sz="2800" b="0" dirty="0"/>
              <a:t>Procedural protections for both complainant and employee</a:t>
            </a:r>
          </a:p>
          <a:p>
            <a:endParaRPr lang="en-US" dirty="0"/>
          </a:p>
        </p:txBody>
      </p:sp>
      <p:pic>
        <p:nvPicPr>
          <p:cNvPr id="4" name="Picture 3">
            <a:extLst>
              <a:ext uri="{FF2B5EF4-FFF2-40B4-BE49-F238E27FC236}">
                <a16:creationId xmlns:a16="http://schemas.microsoft.com/office/drawing/2014/main" id="{DEA51DF1-12C7-46D4-B595-8B4B86FC7FE6}"/>
              </a:ext>
            </a:extLst>
          </p:cNvPr>
          <p:cNvPicPr>
            <a:picLocks noChangeAspect="1"/>
          </p:cNvPicPr>
          <p:nvPr/>
        </p:nvPicPr>
        <p:blipFill>
          <a:blip r:embed="rId2"/>
          <a:stretch>
            <a:fillRect/>
          </a:stretch>
        </p:blipFill>
        <p:spPr>
          <a:xfrm>
            <a:off x="7102411" y="1044293"/>
            <a:ext cx="5089589" cy="3817192"/>
          </a:xfrm>
          <a:prstGeom prst="rect">
            <a:avLst/>
          </a:prstGeom>
        </p:spPr>
      </p:pic>
    </p:spTree>
    <p:extLst>
      <p:ext uri="{BB962C8B-B14F-4D97-AF65-F5344CB8AC3E}">
        <p14:creationId xmlns:p14="http://schemas.microsoft.com/office/powerpoint/2010/main" val="26515929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B6B683-9127-5673-721B-FEB69F540FA7}"/>
              </a:ext>
            </a:extLst>
          </p:cNvPr>
          <p:cNvSpPr>
            <a:spLocks noGrp="1"/>
          </p:cNvSpPr>
          <p:nvPr>
            <p:ph type="title"/>
          </p:nvPr>
        </p:nvSpPr>
        <p:spPr>
          <a:xfrm>
            <a:off x="838200" y="365125"/>
            <a:ext cx="10515600" cy="496605"/>
          </a:xfrm>
        </p:spPr>
        <p:txBody>
          <a:bodyPr/>
          <a:lstStyle/>
          <a:p>
            <a:r>
              <a:rPr lang="en-US" dirty="0"/>
              <a:t>Ethics and the Organization</a:t>
            </a:r>
          </a:p>
        </p:txBody>
      </p:sp>
      <p:sp>
        <p:nvSpPr>
          <p:cNvPr id="3" name="Text Placeholder 2">
            <a:extLst>
              <a:ext uri="{FF2B5EF4-FFF2-40B4-BE49-F238E27FC236}">
                <a16:creationId xmlns:a16="http://schemas.microsoft.com/office/drawing/2014/main" id="{3F0B129C-AC9A-4F3E-AC43-346D07C063DD}"/>
              </a:ext>
            </a:extLst>
          </p:cNvPr>
          <p:cNvSpPr>
            <a:spLocks noGrp="1"/>
          </p:cNvSpPr>
          <p:nvPr>
            <p:ph type="body" sz="quarter" idx="4294967295"/>
          </p:nvPr>
        </p:nvSpPr>
        <p:spPr>
          <a:xfrm>
            <a:off x="685800" y="2312988"/>
            <a:ext cx="8818563" cy="3403600"/>
          </a:xfrm>
        </p:spPr>
        <p:txBody>
          <a:bodyPr>
            <a:normAutofit/>
          </a:bodyPr>
          <a:lstStyle/>
          <a:p>
            <a:r>
              <a:rPr lang="en-US" sz="2800" dirty="0"/>
              <a:t>Some intervention strategies</a:t>
            </a:r>
          </a:p>
          <a:p>
            <a:pPr marL="342900" indent="-342900">
              <a:buFont typeface="Arial" panose="020B0604020202020204" pitchFamily="34" charset="0"/>
              <a:buChar char="•"/>
            </a:pPr>
            <a:r>
              <a:rPr lang="en-US" sz="2800" b="0" dirty="0"/>
              <a:t>Do both compliance and integrity training and counseling</a:t>
            </a:r>
          </a:p>
          <a:p>
            <a:pPr marL="342900" indent="-342900">
              <a:buFont typeface="Arial" panose="020B0604020202020204" pitchFamily="34" charset="0"/>
              <a:buChar char="•"/>
            </a:pPr>
            <a:r>
              <a:rPr lang="en-US" sz="2800" b="0" dirty="0"/>
              <a:t>Give briefing on common ethical problems to new hires</a:t>
            </a:r>
          </a:p>
          <a:p>
            <a:pPr marL="342900" indent="-342900">
              <a:buFont typeface="Arial" panose="020B0604020202020204" pitchFamily="34" charset="0"/>
              <a:buChar char="•"/>
            </a:pPr>
            <a:r>
              <a:rPr lang="en-US" sz="2800" b="0" dirty="0"/>
              <a:t>Designate senior manager for integrity issues </a:t>
            </a:r>
            <a:br>
              <a:rPr lang="en-US" sz="2800" b="0" dirty="0"/>
            </a:br>
            <a:r>
              <a:rPr lang="en-US" sz="2800" b="0" dirty="0"/>
              <a:t>(separate from compliance/ investigative unit)</a:t>
            </a:r>
          </a:p>
          <a:p>
            <a:endParaRPr lang="en-US" dirty="0"/>
          </a:p>
        </p:txBody>
      </p:sp>
    </p:spTree>
    <p:extLst>
      <p:ext uri="{BB962C8B-B14F-4D97-AF65-F5344CB8AC3E}">
        <p14:creationId xmlns:p14="http://schemas.microsoft.com/office/powerpoint/2010/main" val="6896518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DEF1E18-74B5-09B5-3B31-F105EE25155D}"/>
              </a:ext>
            </a:extLst>
          </p:cNvPr>
          <p:cNvSpPr>
            <a:spLocks noGrp="1"/>
          </p:cNvSpPr>
          <p:nvPr>
            <p:ph type="title"/>
          </p:nvPr>
        </p:nvSpPr>
        <p:spPr>
          <a:xfrm>
            <a:off x="838200" y="365125"/>
            <a:ext cx="10515600" cy="496605"/>
          </a:xfrm>
        </p:spPr>
        <p:txBody>
          <a:bodyPr/>
          <a:lstStyle/>
          <a:p>
            <a:r>
              <a:rPr lang="en-US" dirty="0"/>
              <a:t>Ethics in the Organization</a:t>
            </a:r>
          </a:p>
        </p:txBody>
      </p:sp>
      <p:sp>
        <p:nvSpPr>
          <p:cNvPr id="3" name="Text Placeholder 2">
            <a:extLst>
              <a:ext uri="{FF2B5EF4-FFF2-40B4-BE49-F238E27FC236}">
                <a16:creationId xmlns:a16="http://schemas.microsoft.com/office/drawing/2014/main" id="{3F0B129C-AC9A-4F3E-AC43-346D07C063DD}"/>
              </a:ext>
            </a:extLst>
          </p:cNvPr>
          <p:cNvSpPr>
            <a:spLocks noGrp="1"/>
          </p:cNvSpPr>
          <p:nvPr>
            <p:ph type="body" sz="quarter" idx="4294967295"/>
          </p:nvPr>
        </p:nvSpPr>
        <p:spPr>
          <a:xfrm>
            <a:off x="936170" y="1727200"/>
            <a:ext cx="9579429" cy="3403600"/>
          </a:xfrm>
        </p:spPr>
        <p:txBody>
          <a:bodyPr>
            <a:noAutofit/>
          </a:bodyPr>
          <a:lstStyle/>
          <a:p>
            <a:r>
              <a:rPr lang="en-US" sz="2800" dirty="0"/>
              <a:t>Some intervention strategies</a:t>
            </a:r>
          </a:p>
          <a:p>
            <a:pPr marL="342900" indent="-342900">
              <a:buFont typeface="Arial" panose="020B0604020202020204" pitchFamily="34" charset="0"/>
              <a:buChar char="•"/>
            </a:pPr>
            <a:r>
              <a:rPr lang="en-US" sz="2800" b="0" dirty="0"/>
              <a:t>Publicize positive, noteworthy role models</a:t>
            </a:r>
          </a:p>
          <a:p>
            <a:pPr marL="342900" indent="-342900">
              <a:buFont typeface="Arial" panose="020B0604020202020204" pitchFamily="34" charset="0"/>
              <a:buChar char="•"/>
            </a:pPr>
            <a:r>
              <a:rPr lang="en-US" sz="2800" b="0" dirty="0"/>
              <a:t>Require annual sign-off on prospective commitment and compliance</a:t>
            </a:r>
          </a:p>
          <a:p>
            <a:pPr marL="342900" indent="-342900">
              <a:buFont typeface="Arial" panose="020B0604020202020204" pitchFamily="34" charset="0"/>
              <a:buChar char="•"/>
            </a:pPr>
            <a:r>
              <a:rPr lang="en-US" sz="2800" b="0" dirty="0"/>
              <a:t>Raise ethical considerations at meetings and through regular communication channels</a:t>
            </a:r>
          </a:p>
          <a:p>
            <a:pPr marL="342900" indent="-342900">
              <a:buFont typeface="Arial" panose="020B0604020202020204" pitchFamily="34" charset="0"/>
              <a:buChar char="•"/>
            </a:pPr>
            <a:r>
              <a:rPr lang="en-US" sz="2800" b="0" dirty="0"/>
              <a:t>Train middle managers to recognize and commend employees’ statements about ethical concerns</a:t>
            </a:r>
          </a:p>
          <a:p>
            <a:endParaRPr lang="en-US" sz="2800" dirty="0"/>
          </a:p>
        </p:txBody>
      </p:sp>
    </p:spTree>
    <p:extLst>
      <p:ext uri="{BB962C8B-B14F-4D97-AF65-F5344CB8AC3E}">
        <p14:creationId xmlns:p14="http://schemas.microsoft.com/office/powerpoint/2010/main" val="318433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51930741-5DB1-7990-90AA-234EED330CEA}"/>
              </a:ext>
            </a:extLst>
          </p:cNvPr>
          <p:cNvSpPr>
            <a:spLocks noGrp="1"/>
          </p:cNvSpPr>
          <p:nvPr>
            <p:ph type="title"/>
          </p:nvPr>
        </p:nvSpPr>
        <p:spPr>
          <a:xfrm>
            <a:off x="838200" y="365125"/>
            <a:ext cx="10515600" cy="496605"/>
          </a:xfrm>
        </p:spPr>
        <p:txBody>
          <a:bodyPr/>
          <a:lstStyle/>
          <a:p>
            <a:r>
              <a:rPr lang="en-US" dirty="0"/>
              <a:t>Ethics in the Organization</a:t>
            </a:r>
          </a:p>
        </p:txBody>
      </p:sp>
      <p:pic>
        <p:nvPicPr>
          <p:cNvPr id="7" name="Picture 6">
            <a:extLst>
              <a:ext uri="{FF2B5EF4-FFF2-40B4-BE49-F238E27FC236}">
                <a16:creationId xmlns:a16="http://schemas.microsoft.com/office/drawing/2014/main" id="{8F8ED9E3-8DF4-47C6-9B47-3DC0C82D41AC}"/>
              </a:ext>
            </a:extLst>
          </p:cNvPr>
          <p:cNvPicPr>
            <a:picLocks noChangeAspect="1"/>
          </p:cNvPicPr>
          <p:nvPr/>
        </p:nvPicPr>
        <p:blipFill>
          <a:blip r:embed="rId2"/>
          <a:stretch>
            <a:fillRect/>
          </a:stretch>
        </p:blipFill>
        <p:spPr>
          <a:xfrm>
            <a:off x="304800" y="1872196"/>
            <a:ext cx="4767209" cy="3178139"/>
          </a:xfrm>
          <a:prstGeom prst="rect">
            <a:avLst/>
          </a:prstGeom>
        </p:spPr>
      </p:pic>
      <p:sp>
        <p:nvSpPr>
          <p:cNvPr id="6" name="TextBox 5">
            <a:extLst>
              <a:ext uri="{FF2B5EF4-FFF2-40B4-BE49-F238E27FC236}">
                <a16:creationId xmlns:a16="http://schemas.microsoft.com/office/drawing/2014/main" id="{5F3DF2F4-B9D9-4654-B49F-CC865BC8D641}"/>
              </a:ext>
            </a:extLst>
          </p:cNvPr>
          <p:cNvSpPr txBox="1"/>
          <p:nvPr/>
        </p:nvSpPr>
        <p:spPr>
          <a:xfrm>
            <a:off x="5302884" y="2216867"/>
            <a:ext cx="5948438" cy="2246769"/>
          </a:xfrm>
          <a:prstGeom prst="rect">
            <a:avLst/>
          </a:prstGeom>
          <a:noFill/>
        </p:spPr>
        <p:txBody>
          <a:bodyPr wrap="square">
            <a:spAutoFit/>
          </a:bodyPr>
          <a:lstStyle/>
          <a:p>
            <a:pPr marL="457200" indent="-457200">
              <a:buFont typeface="Arial" panose="020B0604020202020204" pitchFamily="34" charset="0"/>
              <a:buChar char="•"/>
            </a:pPr>
            <a:r>
              <a:rPr lang="en-US" sz="2800" dirty="0"/>
              <a:t>Give serious attention to ethical treatment of subordinates, clients and others</a:t>
            </a:r>
          </a:p>
          <a:p>
            <a:pPr marL="457200" indent="-457200">
              <a:buFont typeface="Arial" panose="020B0604020202020204" pitchFamily="34" charset="0"/>
              <a:buChar char="•"/>
            </a:pPr>
            <a:r>
              <a:rPr lang="en-US" sz="2800" dirty="0"/>
              <a:t>Get the whole team – all employees, all levels, all units – to participate</a:t>
            </a:r>
          </a:p>
        </p:txBody>
      </p:sp>
    </p:spTree>
    <p:extLst>
      <p:ext uri="{BB962C8B-B14F-4D97-AF65-F5344CB8AC3E}">
        <p14:creationId xmlns:p14="http://schemas.microsoft.com/office/powerpoint/2010/main" val="9936725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EC793ED-ECF2-A41D-0AA2-775676D82800}"/>
              </a:ext>
            </a:extLst>
          </p:cNvPr>
          <p:cNvSpPr>
            <a:spLocks noGrp="1"/>
          </p:cNvSpPr>
          <p:nvPr>
            <p:ph type="title"/>
          </p:nvPr>
        </p:nvSpPr>
        <p:spPr>
          <a:xfrm>
            <a:off x="838200" y="365125"/>
            <a:ext cx="10515600" cy="496605"/>
          </a:xfrm>
        </p:spPr>
        <p:txBody>
          <a:bodyPr/>
          <a:lstStyle/>
          <a:p>
            <a:r>
              <a:rPr lang="en-US" dirty="0"/>
              <a:t>Whistleblowing</a:t>
            </a:r>
          </a:p>
        </p:txBody>
      </p:sp>
      <p:sp>
        <p:nvSpPr>
          <p:cNvPr id="6" name="TextBox 5">
            <a:extLst>
              <a:ext uri="{FF2B5EF4-FFF2-40B4-BE49-F238E27FC236}">
                <a16:creationId xmlns:a16="http://schemas.microsoft.com/office/drawing/2014/main" id="{5F3DF2F4-B9D9-4654-B49F-CC865BC8D641}"/>
              </a:ext>
            </a:extLst>
          </p:cNvPr>
          <p:cNvSpPr txBox="1"/>
          <p:nvPr/>
        </p:nvSpPr>
        <p:spPr>
          <a:xfrm>
            <a:off x="5280917" y="1176157"/>
            <a:ext cx="6592585" cy="3970318"/>
          </a:xfrm>
          <a:prstGeom prst="rect">
            <a:avLst/>
          </a:prstGeom>
          <a:noFill/>
        </p:spPr>
        <p:txBody>
          <a:bodyPr wrap="square">
            <a:spAutoFit/>
          </a:bodyPr>
          <a:lstStyle/>
          <a:p>
            <a:pPr marL="457200" indent="-457200">
              <a:buFont typeface="Arial" panose="020B0604020202020204" pitchFamily="34" charset="0"/>
              <a:buChar char="•"/>
            </a:pPr>
            <a:r>
              <a:rPr lang="en-US" sz="2800" dirty="0"/>
              <a:t>Last resort</a:t>
            </a:r>
          </a:p>
          <a:p>
            <a:pPr marL="457200" indent="-457200">
              <a:buFont typeface="Arial" panose="020B0604020202020204" pitchFamily="34" charset="0"/>
              <a:buChar char="•"/>
            </a:pPr>
            <a:r>
              <a:rPr lang="en-US" sz="2800" dirty="0"/>
              <a:t>Not a casual choice</a:t>
            </a:r>
          </a:p>
          <a:p>
            <a:pPr marL="457200" indent="-457200">
              <a:buFont typeface="Arial" panose="020B0604020202020204" pitchFamily="34" charset="0"/>
              <a:buChar char="•"/>
            </a:pPr>
            <a:r>
              <a:rPr lang="en-US" sz="2800" dirty="0"/>
              <a:t>Appropriate only after verification of facts</a:t>
            </a:r>
          </a:p>
          <a:p>
            <a:pPr marL="457200" indent="-457200">
              <a:buFont typeface="Arial" panose="020B0604020202020204" pitchFamily="34" charset="0"/>
              <a:buChar char="•"/>
            </a:pPr>
            <a:r>
              <a:rPr lang="en-US" sz="2800" dirty="0"/>
              <a:t>Soul-searching</a:t>
            </a:r>
          </a:p>
          <a:p>
            <a:pPr marL="457200" indent="-457200">
              <a:buFont typeface="Arial" panose="020B0604020202020204" pitchFamily="34" charset="0"/>
              <a:buChar char="•"/>
            </a:pPr>
            <a:r>
              <a:rPr lang="en-US" sz="2800" dirty="0"/>
              <a:t>Administrative channels exhausted</a:t>
            </a:r>
          </a:p>
          <a:p>
            <a:pPr marL="457200" indent="-457200">
              <a:buFont typeface="Arial" panose="020B0604020202020204" pitchFamily="34" charset="0"/>
              <a:buChar char="•"/>
            </a:pPr>
            <a:r>
              <a:rPr lang="en-US" sz="2800" dirty="0"/>
              <a:t>Are you ready to accept the consequences if you are correct … </a:t>
            </a:r>
            <a:br>
              <a:rPr lang="en-US" sz="2800" dirty="0"/>
            </a:br>
            <a:r>
              <a:rPr lang="en-US" sz="2800" dirty="0"/>
              <a:t>but fail to act?</a:t>
            </a:r>
          </a:p>
        </p:txBody>
      </p:sp>
      <p:pic>
        <p:nvPicPr>
          <p:cNvPr id="3" name="Picture 2">
            <a:extLst>
              <a:ext uri="{FF2B5EF4-FFF2-40B4-BE49-F238E27FC236}">
                <a16:creationId xmlns:a16="http://schemas.microsoft.com/office/drawing/2014/main" id="{848EADA5-27F8-42F1-8E4E-4EA4E3D6A935}"/>
              </a:ext>
            </a:extLst>
          </p:cNvPr>
          <p:cNvPicPr>
            <a:picLocks noChangeAspect="1"/>
          </p:cNvPicPr>
          <p:nvPr/>
        </p:nvPicPr>
        <p:blipFill>
          <a:blip r:embed="rId2"/>
          <a:stretch>
            <a:fillRect/>
          </a:stretch>
        </p:blipFill>
        <p:spPr>
          <a:xfrm>
            <a:off x="0" y="1873287"/>
            <a:ext cx="4931596" cy="3229761"/>
          </a:xfrm>
          <a:prstGeom prst="rect">
            <a:avLst/>
          </a:prstGeom>
        </p:spPr>
      </p:pic>
    </p:spTree>
    <p:extLst>
      <p:ext uri="{BB962C8B-B14F-4D97-AF65-F5344CB8AC3E}">
        <p14:creationId xmlns:p14="http://schemas.microsoft.com/office/powerpoint/2010/main" val="26112124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664733DB-1389-9540-A76B-E805D264AC99}"/>
              </a:ext>
            </a:extLst>
          </p:cNvPr>
          <p:cNvCxnSpPr>
            <a:cxnSpLocks/>
          </p:cNvCxnSpPr>
          <p:nvPr/>
        </p:nvCxnSpPr>
        <p:spPr>
          <a:xfrm>
            <a:off x="811657" y="2203483"/>
            <a:ext cx="0" cy="2268636"/>
          </a:xfrm>
          <a:prstGeom prst="line">
            <a:avLst/>
          </a:prstGeom>
          <a:ln w="38100" cap="rnd">
            <a:solidFill>
              <a:srgbClr val="F2A900"/>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40C1A8F-DCBD-3A6D-B8AB-5AFA05F9A2FB}"/>
              </a:ext>
            </a:extLst>
          </p:cNvPr>
          <p:cNvSpPr>
            <a:spLocks noGrp="1"/>
          </p:cNvSpPr>
          <p:nvPr>
            <p:ph type="title"/>
          </p:nvPr>
        </p:nvSpPr>
        <p:spPr>
          <a:xfrm>
            <a:off x="838200" y="365125"/>
            <a:ext cx="10515600" cy="496605"/>
          </a:xfrm>
        </p:spPr>
        <p:txBody>
          <a:bodyPr/>
          <a:lstStyle/>
          <a:p>
            <a:r>
              <a:rPr lang="en-US" dirty="0"/>
              <a:t>Last Word</a:t>
            </a:r>
          </a:p>
        </p:txBody>
      </p:sp>
      <p:sp>
        <p:nvSpPr>
          <p:cNvPr id="7" name="Text Placeholder 6">
            <a:extLst>
              <a:ext uri="{FF2B5EF4-FFF2-40B4-BE49-F238E27FC236}">
                <a16:creationId xmlns:a16="http://schemas.microsoft.com/office/drawing/2014/main" id="{D4CF6FF5-FA91-D143-A06C-8539CA0D7CE1}"/>
              </a:ext>
            </a:extLst>
          </p:cNvPr>
          <p:cNvSpPr>
            <a:spLocks noGrp="1"/>
          </p:cNvSpPr>
          <p:nvPr>
            <p:ph type="body" sz="quarter" idx="4294967295"/>
          </p:nvPr>
        </p:nvSpPr>
        <p:spPr>
          <a:xfrm>
            <a:off x="1066800" y="2286000"/>
            <a:ext cx="11125200" cy="1423988"/>
          </a:xfrm>
        </p:spPr>
        <p:txBody>
          <a:bodyPr>
            <a:noAutofit/>
          </a:bodyPr>
          <a:lstStyle/>
          <a:p>
            <a:pPr marL="0" indent="0">
              <a:buNone/>
            </a:pPr>
            <a:r>
              <a:rPr lang="en-US" b="1" dirty="0"/>
              <a:t>“Always do right. This will gratify some people, and astonish the rest.”</a:t>
            </a:r>
          </a:p>
          <a:p>
            <a:pPr marL="0" indent="0">
              <a:buNone/>
            </a:pPr>
            <a:r>
              <a:rPr lang="en-US" b="1" dirty="0"/>
              <a:t>							</a:t>
            </a:r>
            <a:r>
              <a:rPr lang="en-US" b="1" i="1" dirty="0"/>
              <a:t>– Mark Twain</a:t>
            </a:r>
            <a:endParaRPr lang="en-US" b="1" dirty="0"/>
          </a:p>
          <a:p>
            <a:pPr marL="0" indent="0">
              <a:buNone/>
            </a:pPr>
            <a:r>
              <a:rPr lang="en-US" b="1" dirty="0"/>
              <a:t>“Do your duty, and history will do you justice.”</a:t>
            </a:r>
          </a:p>
          <a:p>
            <a:pPr marL="0" indent="0">
              <a:buNone/>
            </a:pPr>
            <a:r>
              <a:rPr lang="en-US" b="1" dirty="0"/>
              <a:t>							</a:t>
            </a:r>
            <a:r>
              <a:rPr lang="en-US" b="1" i="1" dirty="0"/>
              <a:t>– Harry S. Truman</a:t>
            </a:r>
          </a:p>
        </p:txBody>
      </p:sp>
    </p:spTree>
    <p:extLst>
      <p:ext uri="{BB962C8B-B14F-4D97-AF65-F5344CB8AC3E}">
        <p14:creationId xmlns:p14="http://schemas.microsoft.com/office/powerpoint/2010/main" val="13685347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08F279-3A86-22CA-C76D-CA38AA1419F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DD293EA-36BC-5272-EBF5-A3202C7B1836}"/>
              </a:ext>
            </a:extLst>
          </p:cNvPr>
          <p:cNvPicPr>
            <a:picLocks noChangeAspect="1"/>
          </p:cNvPicPr>
          <p:nvPr/>
        </p:nvPicPr>
        <p:blipFill rotWithShape="1">
          <a:blip r:embed="rId2">
            <a:extLst>
              <a:ext uri="{28A0092B-C50C-407E-A947-70E740481C1C}">
                <a14:useLocalDpi xmlns:a14="http://schemas.microsoft.com/office/drawing/2010/main" val="0"/>
              </a:ext>
            </a:extLst>
          </a:blip>
          <a:srcRect t="22703" b="22703"/>
          <a:stretch/>
        </p:blipFill>
        <p:spPr>
          <a:xfrm>
            <a:off x="0" y="0"/>
            <a:ext cx="12192000" cy="3263066"/>
          </a:xfrm>
          <a:prstGeom prst="rect">
            <a:avLst/>
          </a:prstGeom>
        </p:spPr>
      </p:pic>
      <p:pic>
        <p:nvPicPr>
          <p:cNvPr id="3" name="Picture 2">
            <a:extLst>
              <a:ext uri="{FF2B5EF4-FFF2-40B4-BE49-F238E27FC236}">
                <a16:creationId xmlns:a16="http://schemas.microsoft.com/office/drawing/2014/main" id="{431F14E5-8902-581A-2C22-F26D8A2B9B09}"/>
              </a:ext>
            </a:extLst>
          </p:cNvPr>
          <p:cNvPicPr>
            <a:picLocks noChangeAspect="1"/>
          </p:cNvPicPr>
          <p:nvPr/>
        </p:nvPicPr>
        <p:blipFill>
          <a:blip r:embed="rId3" cstate="print">
            <a:extLst>
              <a:ext uri="{28A0092B-C50C-407E-A947-70E740481C1C}">
                <a14:useLocalDpi xmlns:a14="http://schemas.microsoft.com/office/drawing/2010/main" val="0"/>
              </a:ext>
            </a:extLst>
          </a:blip>
          <a:srcRect t="3343" b="3343"/>
          <a:stretch/>
        </p:blipFill>
        <p:spPr>
          <a:xfrm>
            <a:off x="1408309" y="1900696"/>
            <a:ext cx="2420844" cy="338847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Slide Number Placeholder 1">
            <a:extLst>
              <a:ext uri="{FF2B5EF4-FFF2-40B4-BE49-F238E27FC236}">
                <a16:creationId xmlns:a16="http://schemas.microsoft.com/office/drawing/2014/main" id="{EF9A15B3-7B5B-F47E-75FC-4798BB3A573D}"/>
              </a:ext>
            </a:extLst>
          </p:cNvPr>
          <p:cNvSpPr>
            <a:spLocks noGrp="1"/>
          </p:cNvSpPr>
          <p:nvPr>
            <p:ph type="sldNum" sz="quarter" idx="12"/>
          </p:nvPr>
        </p:nvSpPr>
        <p:spPr/>
        <p:txBody>
          <a:bodyPr/>
          <a:lstStyle/>
          <a:p>
            <a:fld id="{22FDDCD5-0FF9-4928-9BCF-C4CAA147B9D7}" type="slidenum">
              <a:rPr lang="en-US" smtClean="0"/>
              <a:t>57</a:t>
            </a:fld>
            <a:endParaRPr lang="en-US"/>
          </a:p>
        </p:txBody>
      </p:sp>
      <p:sp>
        <p:nvSpPr>
          <p:cNvPr id="8" name="Rectangle 7">
            <a:extLst>
              <a:ext uri="{FF2B5EF4-FFF2-40B4-BE49-F238E27FC236}">
                <a16:creationId xmlns:a16="http://schemas.microsoft.com/office/drawing/2014/main" id="{55C18AD0-5BC3-EE08-E321-1CD739CD0932}"/>
              </a:ext>
            </a:extLst>
          </p:cNvPr>
          <p:cNvSpPr/>
          <p:nvPr/>
        </p:nvSpPr>
        <p:spPr>
          <a:xfrm>
            <a:off x="1122357" y="5330937"/>
            <a:ext cx="3087937" cy="661720"/>
          </a:xfrm>
          <a:prstGeom prst="rect">
            <a:avLst/>
          </a:prstGeom>
        </p:spPr>
        <p:txBody>
          <a:bodyPr wrap="square">
            <a:spAutoFit/>
          </a:bodyPr>
          <a:lstStyle/>
          <a:p>
            <a:pPr algn="ctr">
              <a:spcAft>
                <a:spcPts val="600"/>
              </a:spcAft>
            </a:pPr>
            <a:r>
              <a:rPr lang="en-US" i="0" dirty="0">
                <a:solidFill>
                  <a:srgbClr val="002D72"/>
                </a:solidFill>
                <a:effectLst/>
                <a:latin typeface="Georgia" panose="02040502050405020303" pitchFamily="18" charset="0"/>
                <a:ea typeface="Open Sans" panose="020B0606030504020204" pitchFamily="34" charset="0"/>
                <a:cs typeface="Open Sans" panose="020B0606030504020204" pitchFamily="34" charset="0"/>
              </a:rPr>
              <a:t>Michael Holden</a:t>
            </a:r>
          </a:p>
          <a:p>
            <a:pPr algn="ctr">
              <a:spcAft>
                <a:spcPts val="600"/>
              </a:spcAft>
            </a:pPr>
            <a:r>
              <a:rPr lang="en-US" sz="1400" i="0" dirty="0">
                <a:solidFill>
                  <a:schemeClr val="tx1">
                    <a:lumMod val="85000"/>
                    <a:lumOff val="15000"/>
                  </a:schemeClr>
                </a:solidFill>
                <a:effectLst/>
                <a:ea typeface="Open Sans" panose="020B0606030504020204" pitchFamily="34" charset="0"/>
                <a:cs typeface="Open Sans" panose="020B0606030504020204" pitchFamily="34" charset="0"/>
              </a:rPr>
              <a:t>Vice President</a:t>
            </a:r>
            <a:endParaRPr lang="en-US" sz="1000" i="0" dirty="0">
              <a:solidFill>
                <a:schemeClr val="tx1">
                  <a:lumMod val="85000"/>
                  <a:lumOff val="15000"/>
                </a:schemeClr>
              </a:solidFill>
              <a:effectLst/>
              <a:ea typeface="Open Sans" panose="020B0606030504020204" pitchFamily="34" charset="0"/>
              <a:cs typeface="Open Sans" panose="020B0606030504020204" pitchFamily="34" charset="0"/>
            </a:endParaRPr>
          </a:p>
        </p:txBody>
      </p:sp>
      <p:sp>
        <p:nvSpPr>
          <p:cNvPr id="10" name="Rectangle 9">
            <a:extLst>
              <a:ext uri="{FF2B5EF4-FFF2-40B4-BE49-F238E27FC236}">
                <a16:creationId xmlns:a16="http://schemas.microsoft.com/office/drawing/2014/main" id="{F8C74162-1560-C801-78D1-34A1592CC950}"/>
              </a:ext>
            </a:extLst>
          </p:cNvPr>
          <p:cNvSpPr/>
          <p:nvPr/>
        </p:nvSpPr>
        <p:spPr>
          <a:xfrm>
            <a:off x="4594097" y="3548958"/>
            <a:ext cx="6770589" cy="2443699"/>
          </a:xfrm>
          <a:prstGeom prst="rect">
            <a:avLst/>
          </a:prstGeom>
        </p:spPr>
        <p:txBody>
          <a:bodyPr wrap="square">
            <a:noAutofit/>
          </a:bodyPr>
          <a:lstStyle/>
          <a:p>
            <a:r>
              <a:rPr lang="en-US" sz="2000" dirty="0">
                <a:solidFill>
                  <a:schemeClr val="tx1">
                    <a:lumMod val="85000"/>
                    <a:lumOff val="15000"/>
                  </a:schemeClr>
                </a:solidFill>
                <a:latin typeface="Segoe UI" panose="020B0502040204020203" pitchFamily="34" charset="0"/>
                <a:ea typeface="Open Sans" panose="020B0606030504020204" pitchFamily="34" charset="0"/>
                <a:cs typeface="Segoe UI" panose="020B0502040204020203" pitchFamily="34" charset="0"/>
              </a:rPr>
              <a:t>Michael Holden, Vice President, Midwest Agency</a:t>
            </a:r>
          </a:p>
          <a:p>
            <a:r>
              <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rPr>
              <a:t>AmTrust Title Insurance Company</a:t>
            </a:r>
          </a:p>
          <a:p>
            <a:r>
              <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rPr>
              <a:t>C: 440-725-8973</a:t>
            </a:r>
          </a:p>
          <a:p>
            <a:r>
              <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rPr>
              <a:t>E: </a:t>
            </a:r>
            <a:r>
              <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hlinkClick r:id="rId4"/>
              </a:rPr>
              <a:t>Michael.Holden@amtrustgroup.com</a:t>
            </a:r>
            <a:endPar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endParaRPr>
          </a:p>
          <a:p>
            <a:endParaRPr lang="en-US" sz="2000" i="0" dirty="0">
              <a:solidFill>
                <a:schemeClr val="tx1">
                  <a:lumMod val="85000"/>
                  <a:lumOff val="15000"/>
                </a:schemeClr>
              </a:solidFill>
              <a:effectLst/>
              <a:latin typeface="Segoe UI" panose="020B0502040204020203" pitchFamily="34" charset="0"/>
              <a:ea typeface="Open Sans" panose="020B0606030504020204" pitchFamily="34" charset="0"/>
              <a:cs typeface="Segoe UI" panose="020B0502040204020203" pitchFamily="34" charset="0"/>
            </a:endParaRPr>
          </a:p>
          <a:p>
            <a:endParaRPr lang="en-US" sz="1200" dirty="0">
              <a:solidFill>
                <a:schemeClr val="tx1">
                  <a:lumMod val="85000"/>
                  <a:lumOff val="15000"/>
                </a:schemeClr>
              </a:solidFill>
              <a:cs typeface="Segoe UI" panose="020B0502040204020203" pitchFamily="34" charset="0"/>
            </a:endParaRPr>
          </a:p>
        </p:txBody>
      </p:sp>
      <p:sp>
        <p:nvSpPr>
          <p:cNvPr id="12" name="Date Placeholder 11">
            <a:extLst>
              <a:ext uri="{FF2B5EF4-FFF2-40B4-BE49-F238E27FC236}">
                <a16:creationId xmlns:a16="http://schemas.microsoft.com/office/drawing/2014/main" id="{FCF63805-FBBA-1C6D-6BB6-4DB5E7C5A722}"/>
              </a:ext>
            </a:extLst>
          </p:cNvPr>
          <p:cNvSpPr>
            <a:spLocks noGrp="1"/>
          </p:cNvSpPr>
          <p:nvPr>
            <p:ph type="dt" sz="half" idx="10"/>
          </p:nvPr>
        </p:nvSpPr>
        <p:spPr/>
        <p:txBody>
          <a:bodyPr/>
          <a:lstStyle/>
          <a:p>
            <a:fld id="{F6919912-0845-4E07-8891-3C332F3D1CB4}" type="datetime1">
              <a:rPr lang="en-US" smtClean="0"/>
              <a:t>4/28/2026</a:t>
            </a:fld>
            <a:endParaRPr lang="en-US"/>
          </a:p>
        </p:txBody>
      </p:sp>
    </p:spTree>
    <p:extLst>
      <p:ext uri="{BB962C8B-B14F-4D97-AF65-F5344CB8AC3E}">
        <p14:creationId xmlns:p14="http://schemas.microsoft.com/office/powerpoint/2010/main" val="215279749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C8BA2EF-EDB3-5B6A-DEBB-F4CEAE1D3D06}"/>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6424" r="6424"/>
          <a:stretch/>
        </p:blipFill>
        <p:spPr>
          <a:xfrm>
            <a:off x="0" y="-1"/>
            <a:ext cx="12192000" cy="6858001"/>
          </a:xfrm>
          <a:prstGeom prst="rect">
            <a:avLst/>
          </a:prstGeom>
        </p:spPr>
      </p:pic>
      <p:sp>
        <p:nvSpPr>
          <p:cNvPr id="2" name="Slide Number Placeholder 1"/>
          <p:cNvSpPr>
            <a:spLocks noGrp="1"/>
          </p:cNvSpPr>
          <p:nvPr>
            <p:ph type="sldNum" sz="quarter" idx="12"/>
          </p:nvPr>
        </p:nvSpPr>
        <p:spPr/>
        <p:txBody>
          <a:bodyPr/>
          <a:lstStyle/>
          <a:p>
            <a:fld id="{22FDDCD5-0FF9-4928-9BCF-C4CAA147B9D7}" type="slidenum">
              <a:rPr lang="en-US" smtClean="0"/>
              <a:t>58</a:t>
            </a:fld>
            <a:endParaRPr lang="en-US"/>
          </a:p>
        </p:txBody>
      </p:sp>
      <p:sp>
        <p:nvSpPr>
          <p:cNvPr id="3" name="Date Placeholder 2">
            <a:extLst>
              <a:ext uri="{FF2B5EF4-FFF2-40B4-BE49-F238E27FC236}">
                <a16:creationId xmlns:a16="http://schemas.microsoft.com/office/drawing/2014/main" id="{E14A7A31-79E8-4D6F-A3FD-558687BB7DCD}"/>
              </a:ext>
            </a:extLst>
          </p:cNvPr>
          <p:cNvSpPr>
            <a:spLocks noGrp="1"/>
          </p:cNvSpPr>
          <p:nvPr>
            <p:ph type="dt" sz="half" idx="10"/>
          </p:nvPr>
        </p:nvSpPr>
        <p:spPr/>
        <p:txBody>
          <a:bodyPr/>
          <a:lstStyle/>
          <a:p>
            <a:fld id="{87C71CF6-926A-4535-B0DF-B396D3B936E3}" type="datetime1">
              <a:rPr lang="en-US" smtClean="0"/>
              <a:t>4/28/2026</a:t>
            </a:fld>
            <a:endParaRPr lang="en-US"/>
          </a:p>
        </p:txBody>
      </p:sp>
      <p:sp>
        <p:nvSpPr>
          <p:cNvPr id="4" name="TextBox 3">
            <a:extLst>
              <a:ext uri="{FF2B5EF4-FFF2-40B4-BE49-F238E27FC236}">
                <a16:creationId xmlns:a16="http://schemas.microsoft.com/office/drawing/2014/main" id="{80400E86-B608-14E0-C417-40310604AF41}"/>
              </a:ext>
            </a:extLst>
          </p:cNvPr>
          <p:cNvSpPr txBox="1"/>
          <p:nvPr/>
        </p:nvSpPr>
        <p:spPr>
          <a:xfrm>
            <a:off x="3998686" y="4289828"/>
            <a:ext cx="4194628" cy="707886"/>
          </a:xfrm>
          <a:prstGeom prst="rect">
            <a:avLst/>
          </a:prstGeom>
          <a:noFill/>
        </p:spPr>
        <p:txBody>
          <a:bodyPr wrap="square" rtlCol="0">
            <a:spAutoFit/>
          </a:bodyPr>
          <a:lstStyle/>
          <a:p>
            <a:pPr algn="ctr"/>
            <a:r>
              <a:rPr lang="en-US" sz="4000" b="0">
                <a:solidFill>
                  <a:srgbClr val="002D72"/>
                </a:solidFill>
                <a:latin typeface="+mj-lt"/>
                <a:ea typeface="Lato" panose="020F0502020204030203" pitchFamily="34" charset="0"/>
                <a:cs typeface="Lato" panose="020F0502020204030203" pitchFamily="34" charset="0"/>
              </a:rPr>
              <a:t>Thank You</a:t>
            </a:r>
          </a:p>
        </p:txBody>
      </p:sp>
      <p:sp>
        <p:nvSpPr>
          <p:cNvPr id="5" name="TextBox 4">
            <a:extLst>
              <a:ext uri="{FF2B5EF4-FFF2-40B4-BE49-F238E27FC236}">
                <a16:creationId xmlns:a16="http://schemas.microsoft.com/office/drawing/2014/main" id="{AF5A4C9A-5F0B-29CB-3B2A-C7101561C852}"/>
              </a:ext>
            </a:extLst>
          </p:cNvPr>
          <p:cNvSpPr txBox="1"/>
          <p:nvPr/>
        </p:nvSpPr>
        <p:spPr>
          <a:xfrm>
            <a:off x="4189449" y="4997714"/>
            <a:ext cx="3813103" cy="400110"/>
          </a:xfrm>
          <a:prstGeom prst="rect">
            <a:avLst/>
          </a:prstGeom>
          <a:noFill/>
        </p:spPr>
        <p:txBody>
          <a:bodyPr wrap="square">
            <a:spAutoFit/>
          </a:bodyPr>
          <a:lstStyle/>
          <a:p>
            <a:pPr algn="ctr"/>
            <a:r>
              <a:rPr lang="en-US" sz="1000" b="0">
                <a:solidFill>
                  <a:schemeClr val="tx1">
                    <a:lumMod val="85000"/>
                    <a:lumOff val="15000"/>
                  </a:schemeClr>
                </a:solidFill>
              </a:rPr>
              <a:t>For additional information on AmTrust Financial or our products </a:t>
            </a:r>
          </a:p>
          <a:p>
            <a:pPr algn="ctr"/>
            <a:r>
              <a:rPr lang="en-US" sz="1000" b="0">
                <a:solidFill>
                  <a:schemeClr val="tx1">
                    <a:lumMod val="85000"/>
                    <a:lumOff val="15000"/>
                  </a:schemeClr>
                </a:solidFill>
              </a:rPr>
              <a:t>and services please visit www.amtrustfinancial.com</a:t>
            </a:r>
          </a:p>
        </p:txBody>
      </p:sp>
      <p:pic>
        <p:nvPicPr>
          <p:cNvPr id="9" name="Picture 8">
            <a:extLst>
              <a:ext uri="{FF2B5EF4-FFF2-40B4-BE49-F238E27FC236}">
                <a16:creationId xmlns:a16="http://schemas.microsoft.com/office/drawing/2014/main" id="{BC153D76-4B41-3639-DAEF-B476BC75D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55471" y="1430510"/>
            <a:ext cx="6281057" cy="2459208"/>
          </a:xfrm>
          <a:prstGeom prst="rect">
            <a:avLst/>
          </a:prstGeom>
        </p:spPr>
      </p:pic>
    </p:spTree>
    <p:extLst>
      <p:ext uri="{BB962C8B-B14F-4D97-AF65-F5344CB8AC3E}">
        <p14:creationId xmlns:p14="http://schemas.microsoft.com/office/powerpoint/2010/main" val="1662667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AF30E-AD01-4A7A-87F8-996862068806}"/>
              </a:ext>
            </a:extLst>
          </p:cNvPr>
          <p:cNvSpPr>
            <a:spLocks noGrp="1"/>
          </p:cNvSpPr>
          <p:nvPr>
            <p:ph type="title"/>
          </p:nvPr>
        </p:nvSpPr>
        <p:spPr>
          <a:xfrm>
            <a:off x="838200" y="365125"/>
            <a:ext cx="10515600" cy="496605"/>
          </a:xfrm>
        </p:spPr>
        <p:txBody>
          <a:bodyPr>
            <a:normAutofit fontScale="90000"/>
          </a:bodyPr>
          <a:lstStyle/>
          <a:p>
            <a:br>
              <a:rPr lang="en-US" dirty="0"/>
            </a:br>
            <a:r>
              <a:rPr lang="en-US" dirty="0"/>
              <a:t>What Are Ethics?</a:t>
            </a:r>
          </a:p>
        </p:txBody>
      </p:sp>
      <p:pic>
        <p:nvPicPr>
          <p:cNvPr id="4" name="Picture 3">
            <a:extLst>
              <a:ext uri="{FF2B5EF4-FFF2-40B4-BE49-F238E27FC236}">
                <a16:creationId xmlns:a16="http://schemas.microsoft.com/office/drawing/2014/main" id="{05A71897-56A7-4D58-A06A-BEBE6DA89022}"/>
              </a:ext>
            </a:extLst>
          </p:cNvPr>
          <p:cNvPicPr>
            <a:picLocks noChangeAspect="1"/>
          </p:cNvPicPr>
          <p:nvPr/>
        </p:nvPicPr>
        <p:blipFill>
          <a:blip r:embed="rId2"/>
          <a:stretch>
            <a:fillRect/>
          </a:stretch>
        </p:blipFill>
        <p:spPr>
          <a:xfrm>
            <a:off x="462109" y="1446211"/>
            <a:ext cx="5294654" cy="4729577"/>
          </a:xfrm>
          <a:prstGeom prst="rect">
            <a:avLst/>
          </a:prstGeom>
        </p:spPr>
      </p:pic>
      <p:sp>
        <p:nvSpPr>
          <p:cNvPr id="6" name="TextBox 5">
            <a:extLst>
              <a:ext uri="{FF2B5EF4-FFF2-40B4-BE49-F238E27FC236}">
                <a16:creationId xmlns:a16="http://schemas.microsoft.com/office/drawing/2014/main" id="{43C8FBF4-C3C3-4C3F-9D5F-F578C2DCFCE5}"/>
              </a:ext>
            </a:extLst>
          </p:cNvPr>
          <p:cNvSpPr txBox="1"/>
          <p:nvPr/>
        </p:nvSpPr>
        <p:spPr>
          <a:xfrm>
            <a:off x="6099017" y="2690336"/>
            <a:ext cx="5722869" cy="2308324"/>
          </a:xfrm>
          <a:prstGeom prst="rect">
            <a:avLst/>
          </a:prstGeom>
          <a:noFill/>
        </p:spPr>
        <p:txBody>
          <a:bodyPr wrap="square">
            <a:spAutoFit/>
          </a:bodyPr>
          <a:lstStyle/>
          <a:p>
            <a:pPr marL="285750" indent="-285750">
              <a:buFont typeface="Arial" panose="020B0604020202020204" pitchFamily="34" charset="0"/>
              <a:buChar char="•"/>
            </a:pPr>
            <a:r>
              <a:rPr lang="en-US" sz="2400" dirty="0"/>
              <a:t>The study of ethics dates back to Socrates or Aristotle in the 4th Century BCE</a:t>
            </a:r>
          </a:p>
          <a:p>
            <a:pPr marL="285750" indent="-285750">
              <a:buFont typeface="Arial" panose="020B0604020202020204" pitchFamily="34" charset="0"/>
              <a:buChar char="•"/>
            </a:pPr>
            <a:r>
              <a:rPr lang="en-US" sz="2400" dirty="0"/>
              <a:t>Sometimes called “Moral Philosophy”</a:t>
            </a:r>
          </a:p>
          <a:p>
            <a:pPr marL="285750" indent="-285750">
              <a:buFont typeface="Arial" panose="020B0604020202020204" pitchFamily="34" charset="0"/>
              <a:buChar char="•"/>
            </a:pPr>
            <a:r>
              <a:rPr lang="en-US" sz="2400" dirty="0"/>
              <a:t>The examination of beliefs about right and wrong – is an action right or wrong absent of context?</a:t>
            </a:r>
          </a:p>
        </p:txBody>
      </p:sp>
    </p:spTree>
    <p:extLst>
      <p:ext uri="{BB962C8B-B14F-4D97-AF65-F5344CB8AC3E}">
        <p14:creationId xmlns:p14="http://schemas.microsoft.com/office/powerpoint/2010/main" val="2475657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36933-70B1-42C6-8170-8598E9F486E8}"/>
              </a:ext>
            </a:extLst>
          </p:cNvPr>
          <p:cNvSpPr>
            <a:spLocks noGrp="1"/>
          </p:cNvSpPr>
          <p:nvPr>
            <p:ph type="title"/>
          </p:nvPr>
        </p:nvSpPr>
        <p:spPr>
          <a:xfrm>
            <a:off x="838200" y="365125"/>
            <a:ext cx="10515600" cy="496605"/>
          </a:xfrm>
        </p:spPr>
        <p:txBody>
          <a:bodyPr/>
          <a:lstStyle/>
          <a:p>
            <a:r>
              <a:rPr lang="en-US" dirty="0"/>
              <a:t>Ethical Theories</a:t>
            </a:r>
          </a:p>
        </p:txBody>
      </p:sp>
      <p:sp>
        <p:nvSpPr>
          <p:cNvPr id="3" name="Text Placeholder 2">
            <a:extLst>
              <a:ext uri="{FF2B5EF4-FFF2-40B4-BE49-F238E27FC236}">
                <a16:creationId xmlns:a16="http://schemas.microsoft.com/office/drawing/2014/main" id="{B2C9D6E2-D493-4E52-BA9B-23AE9391BAD7}"/>
              </a:ext>
            </a:extLst>
          </p:cNvPr>
          <p:cNvSpPr>
            <a:spLocks noGrp="1"/>
          </p:cNvSpPr>
          <p:nvPr>
            <p:ph type="body" sz="quarter" idx="4294967295"/>
          </p:nvPr>
        </p:nvSpPr>
        <p:spPr>
          <a:xfrm>
            <a:off x="914400" y="1420813"/>
            <a:ext cx="8929688" cy="2682875"/>
          </a:xfrm>
        </p:spPr>
        <p:txBody>
          <a:bodyPr/>
          <a:lstStyle/>
          <a:p>
            <a:pPr marL="285750" indent="-285750">
              <a:buFont typeface="Arial" panose="020B0604020202020204" pitchFamily="34" charset="0"/>
              <a:buChar char="•"/>
            </a:pPr>
            <a:r>
              <a:rPr lang="en-US" sz="2800" b="0" dirty="0">
                <a:solidFill>
                  <a:schemeClr val="tx1"/>
                </a:solidFill>
              </a:rPr>
              <a:t>Immanuel Kant – Categorical Imperative</a:t>
            </a:r>
          </a:p>
          <a:p>
            <a:pPr marL="285750" indent="-285750">
              <a:buFont typeface="Arial" panose="020B0604020202020204" pitchFamily="34" charset="0"/>
              <a:buChar char="•"/>
            </a:pPr>
            <a:r>
              <a:rPr lang="en-US" sz="2800" b="0" dirty="0">
                <a:solidFill>
                  <a:schemeClr val="tx1"/>
                </a:solidFill>
              </a:rPr>
              <a:t>Utilitarianism</a:t>
            </a:r>
          </a:p>
          <a:p>
            <a:pPr marL="285750" indent="-285750">
              <a:buFont typeface="Arial" panose="020B0604020202020204" pitchFamily="34" charset="0"/>
              <a:buChar char="•"/>
            </a:pPr>
            <a:r>
              <a:rPr lang="en-US" sz="2800" b="0" dirty="0">
                <a:solidFill>
                  <a:schemeClr val="tx1"/>
                </a:solidFill>
              </a:rPr>
              <a:t>Machiavelli: “Ends justify the means”</a:t>
            </a:r>
          </a:p>
          <a:p>
            <a:pPr marL="285750" indent="-285750">
              <a:buFont typeface="Arial" panose="020B0604020202020204" pitchFamily="34" charset="0"/>
              <a:buChar char="•"/>
            </a:pPr>
            <a:r>
              <a:rPr lang="en-US" sz="2800" b="0" dirty="0">
                <a:solidFill>
                  <a:schemeClr val="tx1"/>
                </a:solidFill>
              </a:rPr>
              <a:t>Milton Friedman: “Maximize corporate profits”</a:t>
            </a:r>
          </a:p>
          <a:p>
            <a:endParaRPr lang="en-US" dirty="0"/>
          </a:p>
        </p:txBody>
      </p:sp>
    </p:spTree>
    <p:extLst>
      <p:ext uri="{BB962C8B-B14F-4D97-AF65-F5344CB8AC3E}">
        <p14:creationId xmlns:p14="http://schemas.microsoft.com/office/powerpoint/2010/main" val="39859904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E4D52-6F74-4A4A-9209-E0B3A4E01CAF}"/>
              </a:ext>
            </a:extLst>
          </p:cNvPr>
          <p:cNvSpPr>
            <a:spLocks noGrp="1"/>
          </p:cNvSpPr>
          <p:nvPr>
            <p:ph type="title"/>
          </p:nvPr>
        </p:nvSpPr>
        <p:spPr>
          <a:xfrm>
            <a:off x="838200" y="365125"/>
            <a:ext cx="10515600" cy="496605"/>
          </a:xfrm>
        </p:spPr>
        <p:txBody>
          <a:bodyPr>
            <a:normAutofit fontScale="90000"/>
          </a:bodyPr>
          <a:lstStyle/>
          <a:p>
            <a:r>
              <a:rPr lang="en-US" dirty="0"/>
              <a:t>Business Ethics</a:t>
            </a:r>
            <a:br>
              <a:rPr lang="en-US" dirty="0"/>
            </a:br>
            <a:endParaRPr lang="en-US" dirty="0"/>
          </a:p>
        </p:txBody>
      </p:sp>
      <p:sp>
        <p:nvSpPr>
          <p:cNvPr id="3" name="Text Placeholder 2">
            <a:extLst>
              <a:ext uri="{FF2B5EF4-FFF2-40B4-BE49-F238E27FC236}">
                <a16:creationId xmlns:a16="http://schemas.microsoft.com/office/drawing/2014/main" id="{129DA497-BAEB-4670-8ADB-C2FE45ED2925}"/>
              </a:ext>
            </a:extLst>
          </p:cNvPr>
          <p:cNvSpPr>
            <a:spLocks noGrp="1"/>
          </p:cNvSpPr>
          <p:nvPr>
            <p:ph type="body" sz="quarter" idx="4294967295"/>
          </p:nvPr>
        </p:nvSpPr>
        <p:spPr>
          <a:xfrm>
            <a:off x="304800" y="1198563"/>
            <a:ext cx="4454525" cy="496888"/>
          </a:xfrm>
        </p:spPr>
        <p:txBody>
          <a:bodyPr>
            <a:normAutofit fontScale="25000" lnSpcReduction="20000"/>
          </a:bodyPr>
          <a:lstStyle/>
          <a:p>
            <a:pPr marL="285750" indent="-285750">
              <a:buFont typeface="Arial" panose="020B0604020202020204" pitchFamily="34" charset="0"/>
              <a:buChar char="•"/>
            </a:pPr>
            <a:r>
              <a:rPr lang="en-US" sz="12000" dirty="0">
                <a:solidFill>
                  <a:schemeClr val="tx1"/>
                </a:solidFill>
              </a:rPr>
              <a:t>Do businesses have a moral duty to act in a certain way? </a:t>
            </a:r>
            <a:r>
              <a:rPr lang="en-US" sz="12000" i="1" dirty="0">
                <a:solidFill>
                  <a:schemeClr val="tx1"/>
                </a:solidFill>
              </a:rPr>
              <a:t>(e.g., </a:t>
            </a:r>
            <a:r>
              <a:rPr lang="en-US" sz="12000" dirty="0">
                <a:solidFill>
                  <a:schemeClr val="tx1"/>
                </a:solidFill>
              </a:rPr>
              <a:t>provide jobs to the unemployed or safe products)</a:t>
            </a:r>
          </a:p>
          <a:p>
            <a:pPr marL="285750" indent="-285750">
              <a:buFont typeface="Arial" panose="020B0604020202020204" pitchFamily="34" charset="0"/>
              <a:buChar char="•"/>
            </a:pPr>
            <a:r>
              <a:rPr lang="en-US" sz="12000" dirty="0">
                <a:solidFill>
                  <a:schemeClr val="tx1"/>
                </a:solidFill>
              </a:rPr>
              <a:t>Freidman’s “maximize profit” theory</a:t>
            </a:r>
          </a:p>
          <a:p>
            <a:pPr marL="285750" indent="-285750">
              <a:buFont typeface="Arial" panose="020B0604020202020204" pitchFamily="34" charset="0"/>
              <a:buChar char="•"/>
            </a:pPr>
            <a:r>
              <a:rPr lang="en-US" sz="12000" dirty="0">
                <a:solidFill>
                  <a:schemeClr val="tx1"/>
                </a:solidFill>
              </a:rPr>
              <a:t>Corporate Social Responsibility theory (CSR)</a:t>
            </a:r>
          </a:p>
          <a:p>
            <a:endParaRPr lang="en-US" dirty="0">
              <a:solidFill>
                <a:schemeClr val="tx1"/>
              </a:solidFill>
            </a:endParaRPr>
          </a:p>
        </p:txBody>
      </p:sp>
      <p:pic>
        <p:nvPicPr>
          <p:cNvPr id="5" name="Picture 4">
            <a:extLst>
              <a:ext uri="{FF2B5EF4-FFF2-40B4-BE49-F238E27FC236}">
                <a16:creationId xmlns:a16="http://schemas.microsoft.com/office/drawing/2014/main" id="{9B1BC210-9067-4139-9A98-0C0B8CBDAAA4}"/>
              </a:ext>
            </a:extLst>
          </p:cNvPr>
          <p:cNvPicPr>
            <a:picLocks noChangeAspect="1"/>
          </p:cNvPicPr>
          <p:nvPr/>
        </p:nvPicPr>
        <p:blipFill>
          <a:blip r:embed="rId2"/>
          <a:stretch>
            <a:fillRect/>
          </a:stretch>
        </p:blipFill>
        <p:spPr>
          <a:xfrm>
            <a:off x="4993240" y="476012"/>
            <a:ext cx="5898200" cy="5889522"/>
          </a:xfrm>
          <a:prstGeom prst="rect">
            <a:avLst/>
          </a:prstGeom>
        </p:spPr>
      </p:pic>
      <p:pic>
        <p:nvPicPr>
          <p:cNvPr id="7" name="Picture 6">
            <a:extLst>
              <a:ext uri="{FF2B5EF4-FFF2-40B4-BE49-F238E27FC236}">
                <a16:creationId xmlns:a16="http://schemas.microsoft.com/office/drawing/2014/main" id="{E70A934F-2D72-D45B-079F-C5D1A9C74F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87783" y="5715000"/>
            <a:ext cx="789234" cy="731520"/>
          </a:xfrm>
          <a:prstGeom prst="rect">
            <a:avLst/>
          </a:prstGeom>
        </p:spPr>
      </p:pic>
    </p:spTree>
    <p:extLst>
      <p:ext uri="{BB962C8B-B14F-4D97-AF65-F5344CB8AC3E}">
        <p14:creationId xmlns:p14="http://schemas.microsoft.com/office/powerpoint/2010/main" val="117201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6A6CB-7C85-4B3F-A467-9105F608930F}"/>
              </a:ext>
            </a:extLst>
          </p:cNvPr>
          <p:cNvSpPr>
            <a:spLocks noGrp="1"/>
          </p:cNvSpPr>
          <p:nvPr>
            <p:ph type="title"/>
          </p:nvPr>
        </p:nvSpPr>
        <p:spPr>
          <a:xfrm>
            <a:off x="838200" y="365125"/>
            <a:ext cx="10515600" cy="496605"/>
          </a:xfrm>
        </p:spPr>
        <p:txBody>
          <a:bodyPr/>
          <a:lstStyle/>
          <a:p>
            <a:r>
              <a:rPr lang="en-US" dirty="0"/>
              <a:t>Unethical Behavior Happens Somewhere Else</a:t>
            </a:r>
          </a:p>
        </p:txBody>
      </p:sp>
      <p:sp>
        <p:nvSpPr>
          <p:cNvPr id="3" name="Content Placeholder 2">
            <a:extLst>
              <a:ext uri="{FF2B5EF4-FFF2-40B4-BE49-F238E27FC236}">
                <a16:creationId xmlns:a16="http://schemas.microsoft.com/office/drawing/2014/main" id="{399291BE-F3EC-4108-A5F7-09954784B7BD}"/>
              </a:ext>
            </a:extLst>
          </p:cNvPr>
          <p:cNvSpPr>
            <a:spLocks noGrp="1"/>
          </p:cNvSpPr>
          <p:nvPr>
            <p:ph idx="4294967295"/>
          </p:nvPr>
        </p:nvSpPr>
        <p:spPr>
          <a:xfrm>
            <a:off x="609600" y="1600200"/>
            <a:ext cx="5486400" cy="4525963"/>
          </a:xfrm>
        </p:spPr>
        <p:txBody>
          <a:bodyPr/>
          <a:lstStyle/>
          <a:p>
            <a:r>
              <a:rPr lang="en-US" dirty="0"/>
              <a:t>Tendency to think of ethical failure as always occurring in organizations other than our own</a:t>
            </a:r>
          </a:p>
          <a:p>
            <a:r>
              <a:rPr lang="en-US" dirty="0"/>
              <a:t>Spectacular examples of ethical failure – Enron, Space Shuttle, Katrina, BP Gulf Oil Spill</a:t>
            </a:r>
          </a:p>
          <a:p>
            <a:endParaRPr lang="en-US" dirty="0"/>
          </a:p>
        </p:txBody>
      </p:sp>
      <p:pic>
        <p:nvPicPr>
          <p:cNvPr id="4" name="Picture 3">
            <a:extLst>
              <a:ext uri="{FF2B5EF4-FFF2-40B4-BE49-F238E27FC236}">
                <a16:creationId xmlns:a16="http://schemas.microsoft.com/office/drawing/2014/main" id="{D3C94C46-E2EA-4B1F-B5A1-D6253D6E1B73}"/>
              </a:ext>
            </a:extLst>
          </p:cNvPr>
          <p:cNvPicPr>
            <a:picLocks noChangeAspect="1"/>
          </p:cNvPicPr>
          <p:nvPr/>
        </p:nvPicPr>
        <p:blipFill>
          <a:blip r:embed="rId2"/>
          <a:stretch>
            <a:fillRect/>
          </a:stretch>
        </p:blipFill>
        <p:spPr>
          <a:xfrm>
            <a:off x="6894170" y="1676400"/>
            <a:ext cx="4688230" cy="3127519"/>
          </a:xfrm>
          <a:prstGeom prst="rect">
            <a:avLst/>
          </a:prstGeom>
        </p:spPr>
      </p:pic>
    </p:spTree>
    <p:extLst>
      <p:ext uri="{BB962C8B-B14F-4D97-AF65-F5344CB8AC3E}">
        <p14:creationId xmlns:p14="http://schemas.microsoft.com/office/powerpoint/2010/main" val="8069130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mtrust template FOnts">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E4282616D60B14A8D03B8BF1F93AF6E" ma:contentTypeVersion="17" ma:contentTypeDescription="Create a new document." ma:contentTypeScope="" ma:versionID="6eb61de8870cab0032c50b7a48abaa81">
  <xsd:schema xmlns:xsd="http://www.w3.org/2001/XMLSchema" xmlns:xs="http://www.w3.org/2001/XMLSchema" xmlns:p="http://schemas.microsoft.com/office/2006/metadata/properties" xmlns:ns2="ac2f7b24-5bab-4d34-827d-912d61152af7" xmlns:ns3="883fc7dc-c751-498e-a7af-80e41caabc87" targetNamespace="http://schemas.microsoft.com/office/2006/metadata/properties" ma:root="true" ma:fieldsID="cd9d9f75447e7b8a87fefd7a099f3f64" ns2:_="" ns3:_="">
    <xsd:import namespace="ac2f7b24-5bab-4d34-827d-912d61152af7"/>
    <xsd:import namespace="883fc7dc-c751-498e-a7af-80e41caabc8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3:SharedWithUsers" minOccurs="0"/>
                <xsd:element ref="ns3:SharedWithDetails" minOccurs="0"/>
                <xsd:element ref="ns2:Number"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2f7b24-5bab-4d34-827d-912d61152af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9680fcf6-6d63-48b7-bbaf-90fca4fe5dfb"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Number" ma:index="23" nillable="true" ma:displayName="Number" ma:format="Dropdown" ma:internalName="Number" ma:percentage="FALSE">
      <xsd:simpleType>
        <xsd:restriction base="dms:Number"/>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3fc7dc-c751-498e-a7af-80e41caabc8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1ba81fa3-0e6e-4856-bb34-b178420b622f}" ma:internalName="TaxCatchAll" ma:showField="CatchAllData" ma:web="883fc7dc-c751-498e-a7af-80e41caabc87">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883fc7dc-c751-498e-a7af-80e41caabc87" xsi:nil="true"/>
    <lcf76f155ced4ddcb4097134ff3c332f xmlns="ac2f7b24-5bab-4d34-827d-912d61152af7">
      <Terms xmlns="http://schemas.microsoft.com/office/infopath/2007/PartnerControls"/>
    </lcf76f155ced4ddcb4097134ff3c332f>
    <Number xmlns="ac2f7b24-5bab-4d34-827d-912d61152af7" xsi:nil="true"/>
  </documentManagement>
</p:properties>
</file>

<file path=customXml/itemProps1.xml><?xml version="1.0" encoding="utf-8"?>
<ds:datastoreItem xmlns:ds="http://schemas.openxmlformats.org/officeDocument/2006/customXml" ds:itemID="{CFD08686-E47B-472C-8D27-47F54E76A277}">
  <ds:schemaRefs>
    <ds:schemaRef ds:uri="http://schemas.microsoft.com/sharepoint/v3/contenttype/forms"/>
  </ds:schemaRefs>
</ds:datastoreItem>
</file>

<file path=customXml/itemProps2.xml><?xml version="1.0" encoding="utf-8"?>
<ds:datastoreItem xmlns:ds="http://schemas.openxmlformats.org/officeDocument/2006/customXml" ds:itemID="{E019447F-2DEC-42C1-893F-97F4C280FE03}"/>
</file>

<file path=customXml/itemProps3.xml><?xml version="1.0" encoding="utf-8"?>
<ds:datastoreItem xmlns:ds="http://schemas.openxmlformats.org/officeDocument/2006/customXml" ds:itemID="{DEC38D53-4C5E-406A-8CFF-627EFD89B1C9}">
  <ds:schemaRefs>
    <ds:schemaRef ds:uri="http://purl.org/dc/terms/"/>
    <ds:schemaRef ds:uri="http://schemas.microsoft.com/office/2006/documentManagement/types"/>
    <ds:schemaRef ds:uri="http://purl.org/dc/dcmitype/"/>
    <ds:schemaRef ds:uri="7d7a6abf-3891-4d53-8045-e180cb4f4e00"/>
    <ds:schemaRef ds:uri="http://www.w3.org/XML/1998/namespace"/>
    <ds:schemaRef ds:uri="http://schemas.openxmlformats.org/package/2006/metadata/core-properties"/>
    <ds:schemaRef ds:uri="http://schemas.microsoft.com/office/2006/metadata/properties"/>
    <ds:schemaRef ds:uri="http://schemas.microsoft.com/office/infopath/2007/PartnerControls"/>
    <ds:schemaRef ds:uri="http://purl.org/dc/elements/1.1/"/>
    <ds:schemaRef ds:uri="95a502c2-7c68-4ab2-8d3c-1349707619a7"/>
    <ds:schemaRef ds:uri="39ef5893-b9bc-437a-bd8f-5cb506225cf1"/>
    <ds:schemaRef ds:uri="c5f3b490-2f05-4f29-8f1f-abf22d09afc1"/>
    <ds:schemaRef ds:uri="b6ea9df4-0a65-4e52-bb3d-de742ccdf59b"/>
  </ds:schemaRefs>
</ds:datastoreItem>
</file>

<file path=docProps/app.xml><?xml version="1.0" encoding="utf-8"?>
<Properties xmlns="http://schemas.openxmlformats.org/officeDocument/2006/extended-properties" xmlns:vt="http://schemas.openxmlformats.org/officeDocument/2006/docPropsVTypes">
  <TotalTime>1448</TotalTime>
  <Words>3850</Words>
  <Application>Microsoft Office PowerPoint</Application>
  <PresentationFormat>Widescreen</PresentationFormat>
  <Paragraphs>281</Paragraphs>
  <Slides>58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Arial</vt:lpstr>
      <vt:lpstr>Bookman Old Style</vt:lpstr>
      <vt:lpstr>Calibri</vt:lpstr>
      <vt:lpstr>Georgia</vt:lpstr>
      <vt:lpstr>Open Sans</vt:lpstr>
      <vt:lpstr>Segoe UI</vt:lpstr>
      <vt:lpstr>Times New Roman</vt:lpstr>
      <vt:lpstr>Office Theme</vt:lpstr>
      <vt:lpstr>PowerPoint Presentation</vt:lpstr>
      <vt:lpstr>PowerPoint Presentation</vt:lpstr>
      <vt:lpstr>PowerPoint Presentation</vt:lpstr>
      <vt:lpstr>Disclaimer</vt:lpstr>
      <vt:lpstr>Overview</vt:lpstr>
      <vt:lpstr> What Are Ethics?</vt:lpstr>
      <vt:lpstr>Ethical Theories</vt:lpstr>
      <vt:lpstr>Business Ethics </vt:lpstr>
      <vt:lpstr>Unethical Behavior Happens Somewhere Else</vt:lpstr>
      <vt:lpstr>Ethics Is About More than Financial Propriety</vt:lpstr>
      <vt:lpstr>Unethical Behavior</vt:lpstr>
      <vt:lpstr>Ethics Are Rooted in Values</vt:lpstr>
      <vt:lpstr>Business Ethics Come from Values</vt:lpstr>
      <vt:lpstr>Examples of Values</vt:lpstr>
      <vt:lpstr>Ethical Business Principles</vt:lpstr>
      <vt:lpstr>PowerPoint Presentation</vt:lpstr>
      <vt:lpstr>The Sources of Unethical Practice</vt:lpstr>
      <vt:lpstr>Rules of Professional Conduct</vt:lpstr>
      <vt:lpstr>Rules of Professional Conduct</vt:lpstr>
      <vt:lpstr>Rules of Professional Conduct</vt:lpstr>
      <vt:lpstr>Rules of Professional Conduct</vt:lpstr>
      <vt:lpstr>Rules of Professional Conduct</vt:lpstr>
      <vt:lpstr>Rules of Professional Conduct</vt:lpstr>
      <vt:lpstr>Rules of Professional Conduct</vt:lpstr>
      <vt:lpstr>Rules fo Professional Conduct</vt:lpstr>
      <vt:lpstr>Cultural Determinants</vt:lpstr>
      <vt:lpstr>Changing Organizational Culture</vt:lpstr>
      <vt:lpstr>Behavior Determinants</vt:lpstr>
      <vt:lpstr>Problematic Aspects of Behavior</vt:lpstr>
      <vt:lpstr>Unethical Conduct of Individuals</vt:lpstr>
      <vt:lpstr>The Corrosion of Character</vt:lpstr>
      <vt:lpstr>Cultural Factors</vt:lpstr>
      <vt:lpstr>Breakdown of Ethics and Integrity</vt:lpstr>
      <vt:lpstr>PowerPoint Presentation</vt:lpstr>
      <vt:lpstr>How to Build an Ethical Organization</vt:lpstr>
      <vt:lpstr>How to Build an Ethical Organization</vt:lpstr>
      <vt:lpstr>PowerPoint Presentation</vt:lpstr>
      <vt:lpstr>Disciplinary Actions</vt:lpstr>
      <vt:lpstr>Disciplinary Actions</vt:lpstr>
      <vt:lpstr>Disciplinary Actions</vt:lpstr>
      <vt:lpstr>Disciplinary Actions</vt:lpstr>
      <vt:lpstr>PowerPoint Presentation</vt:lpstr>
      <vt:lpstr>Disciplinary Actions</vt:lpstr>
      <vt:lpstr>Disciplinary Actions </vt:lpstr>
      <vt:lpstr>Disciplinary Actions</vt:lpstr>
      <vt:lpstr>Disciplinary Actions</vt:lpstr>
      <vt:lpstr>Disciplinary Actions</vt:lpstr>
      <vt:lpstr>PowerPoint Presentation</vt:lpstr>
      <vt:lpstr>Establishing an ethical organization</vt:lpstr>
      <vt:lpstr>Ethics Programs and Policies</vt:lpstr>
      <vt:lpstr>Ethics programs and policies</vt:lpstr>
      <vt:lpstr>Ethics and the Organization</vt:lpstr>
      <vt:lpstr>Ethics in the Organization</vt:lpstr>
      <vt:lpstr>Ethics in the Organization</vt:lpstr>
      <vt:lpstr>Whistleblowing</vt:lpstr>
      <vt:lpstr>Last Word</vt:lpstr>
      <vt:lpstr>PowerPoint Presentation</vt:lpstr>
      <vt:lpstr>PowerPoint Presentation</vt:lpstr>
    </vt:vector>
  </TitlesOfParts>
  <Company>AmTrust Financial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Angelo DiPierro</dc:creator>
  <cp:lastModifiedBy>Michael Holden</cp:lastModifiedBy>
  <cp:revision>108</cp:revision>
  <dcterms:created xsi:type="dcterms:W3CDTF">2019-07-05T19:48:18Z</dcterms:created>
  <dcterms:modified xsi:type="dcterms:W3CDTF">2026-04-28T20:14:40Z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0x010100EE4282616D60B14A8D03B8BF1F93AF6E</vt:lpwstr>
  </property>
  <property fmtid="{D5CDD505-2E9C-101B-9397-08002B2CF9AE}" pid="3" name="Order">
    <vt:r8>82400</vt:r8>
  </property>
  <property fmtid="{D5CDD505-2E9C-101B-9397-08002B2CF9AE}" pid="4" name="MediaServiceImageTags">
    <vt:lpwstr/>
  </property>
</Properties>
</file>